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3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719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openxmlformats.org/officeDocument/2006/relationships/image" Target="../media/image10.png"/><Relationship Id="rId7" Type="http://schemas.openxmlformats.org/officeDocument/2006/relationships/image" Target="../media/image153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6.png"/><Relationship Id="rId5" Type="http://schemas.openxmlformats.org/officeDocument/2006/relationships/image" Target="../media/image11.png"/><Relationship Id="rId15" Type="http://schemas.openxmlformats.org/officeDocument/2006/relationships/image" Target="../media/image160.png"/><Relationship Id="rId10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155.png"/><Relationship Id="rId14" Type="http://schemas.openxmlformats.org/officeDocument/2006/relationships/image" Target="../media/image1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0.png"/><Relationship Id="rId21" Type="http://schemas.openxmlformats.org/officeDocument/2006/relationships/image" Target="../media/image52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11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23.png"/><Relationship Id="rId19" Type="http://schemas.openxmlformats.org/officeDocument/2006/relationships/image" Target="../media/image50.png"/><Relationship Id="rId4" Type="http://schemas.openxmlformats.org/officeDocument/2006/relationships/image" Target="../media/image1.png"/><Relationship Id="rId9" Type="http://schemas.openxmlformats.org/officeDocument/2006/relationships/image" Target="../media/image41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10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11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1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10.png"/><Relationship Id="rId21" Type="http://schemas.openxmlformats.org/officeDocument/2006/relationships/image" Target="../media/image83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11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1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10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5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0.png"/><Relationship Id="rId5" Type="http://schemas.openxmlformats.org/officeDocument/2006/relationships/image" Target="../media/image11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4" Type="http://schemas.openxmlformats.org/officeDocument/2006/relationships/image" Target="../media/image1.png"/><Relationship Id="rId9" Type="http://schemas.openxmlformats.org/officeDocument/2006/relationships/image" Target="../media/image74.png"/><Relationship Id="rId14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26" Type="http://schemas.openxmlformats.org/officeDocument/2006/relationships/image" Target="../media/image119.png"/><Relationship Id="rId39" Type="http://schemas.openxmlformats.org/officeDocument/2006/relationships/image" Target="../media/image132.png"/><Relationship Id="rId21" Type="http://schemas.openxmlformats.org/officeDocument/2006/relationships/image" Target="../media/image114.png"/><Relationship Id="rId34" Type="http://schemas.openxmlformats.org/officeDocument/2006/relationships/image" Target="../media/image127.png"/><Relationship Id="rId42" Type="http://schemas.openxmlformats.org/officeDocument/2006/relationships/image" Target="../media/image135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29" Type="http://schemas.openxmlformats.org/officeDocument/2006/relationships/image" Target="../media/image122.png"/><Relationship Id="rId41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4.png"/><Relationship Id="rId24" Type="http://schemas.openxmlformats.org/officeDocument/2006/relationships/image" Target="../media/image117.png"/><Relationship Id="rId32" Type="http://schemas.openxmlformats.org/officeDocument/2006/relationships/image" Target="../media/image125.png"/><Relationship Id="rId37" Type="http://schemas.openxmlformats.org/officeDocument/2006/relationships/image" Target="../media/image130.png"/><Relationship Id="rId40" Type="http://schemas.openxmlformats.org/officeDocument/2006/relationships/image" Target="../media/image133.png"/><Relationship Id="rId5" Type="http://schemas.openxmlformats.org/officeDocument/2006/relationships/image" Target="../media/image99.pn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28" Type="http://schemas.openxmlformats.org/officeDocument/2006/relationships/image" Target="../media/image121.png"/><Relationship Id="rId36" Type="http://schemas.openxmlformats.org/officeDocument/2006/relationships/image" Target="../media/image129.png"/><Relationship Id="rId10" Type="http://schemas.openxmlformats.org/officeDocument/2006/relationships/image" Target="../media/image67.png"/><Relationship Id="rId19" Type="http://schemas.openxmlformats.org/officeDocument/2006/relationships/image" Target="../media/image112.png"/><Relationship Id="rId31" Type="http://schemas.openxmlformats.org/officeDocument/2006/relationships/image" Target="../media/image124.png"/><Relationship Id="rId44" Type="http://schemas.openxmlformats.org/officeDocument/2006/relationships/image" Target="../media/image137.png"/><Relationship Id="rId4" Type="http://schemas.openxmlformats.org/officeDocument/2006/relationships/image" Target="../media/image1.pn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Relationship Id="rId27" Type="http://schemas.openxmlformats.org/officeDocument/2006/relationships/image" Target="../media/image120.png"/><Relationship Id="rId30" Type="http://schemas.openxmlformats.org/officeDocument/2006/relationships/image" Target="../media/image123.png"/><Relationship Id="rId35" Type="http://schemas.openxmlformats.org/officeDocument/2006/relationships/image" Target="../media/image128.png"/><Relationship Id="rId43" Type="http://schemas.openxmlformats.org/officeDocument/2006/relationships/image" Target="../media/image136.png"/><Relationship Id="rId8" Type="http://schemas.openxmlformats.org/officeDocument/2006/relationships/image" Target="../media/image102.png"/><Relationship Id="rId3" Type="http://schemas.openxmlformats.org/officeDocument/2006/relationships/image" Target="../media/image10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33" Type="http://schemas.openxmlformats.org/officeDocument/2006/relationships/image" Target="../media/image126.png"/><Relationship Id="rId38" Type="http://schemas.openxmlformats.org/officeDocument/2006/relationships/image" Target="../media/image1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3" Type="http://schemas.openxmlformats.org/officeDocument/2006/relationships/image" Target="../media/image10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8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1.png"/><Relationship Id="rId15" Type="http://schemas.openxmlformats.org/officeDocument/2006/relationships/image" Target="../media/image147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4" Type="http://schemas.openxmlformats.org/officeDocument/2006/relationships/image" Target="../media/image1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800" y="2628900"/>
            <a:ext cx="914400" cy="38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1268" y="3771900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5268" y="3429000"/>
            <a:ext cx="247650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5268" y="3886200"/>
            <a:ext cx="361950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5268" y="4343400"/>
            <a:ext cx="285750" cy="342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629400"/>
            <a:ext cx="12192000" cy="2286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-96560" y="1485900"/>
            <a:ext cx="1238511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Conformité RGPD du CRM Dev'Immediat</a:t>
            </a:r>
            <a:endParaRPr lang="en-US" sz="3600" dirty="0"/>
          </a:p>
        </p:txBody>
      </p:sp>
      <p:sp>
        <p:nvSpPr>
          <p:cNvPr id="13" name="Text 1"/>
          <p:cNvSpPr/>
          <p:nvPr/>
        </p:nvSpPr>
        <p:spPr>
          <a:xfrm>
            <a:off x="-96560" y="2095500"/>
            <a:ext cx="1238511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Mise en œuvre des règles de gestion et anonymisation des données</a:t>
            </a:r>
            <a:endParaRPr lang="en-US" sz="1800" dirty="0"/>
          </a:p>
        </p:txBody>
      </p:sp>
      <p:sp>
        <p:nvSpPr>
          <p:cNvPr id="14" name="Text 2"/>
          <p:cNvSpPr/>
          <p:nvPr/>
        </p:nvSpPr>
        <p:spPr>
          <a:xfrm>
            <a:off x="6557218" y="3467100"/>
            <a:ext cx="169217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Extraction SQL</a:t>
            </a:r>
            <a:endParaRPr lang="en-US" sz="1500" dirty="0"/>
          </a:p>
        </p:txBody>
      </p:sp>
      <p:sp>
        <p:nvSpPr>
          <p:cNvPr id="15" name="Text 3"/>
          <p:cNvSpPr/>
          <p:nvPr/>
        </p:nvSpPr>
        <p:spPr>
          <a:xfrm>
            <a:off x="6671518" y="3924300"/>
            <a:ext cx="170467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Anonymisation</a:t>
            </a:r>
            <a:endParaRPr lang="en-US" sz="1500" dirty="0"/>
          </a:p>
        </p:txBody>
      </p:sp>
      <p:sp>
        <p:nvSpPr>
          <p:cNvPr id="16" name="Text 4"/>
          <p:cNvSpPr/>
          <p:nvPr/>
        </p:nvSpPr>
        <p:spPr>
          <a:xfrm>
            <a:off x="6595318" y="4381500"/>
            <a:ext cx="127123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Conformité</a:t>
            </a:r>
            <a:endParaRPr lang="en-US" sz="1500" dirty="0"/>
          </a:p>
        </p:txBody>
      </p:sp>
      <p:sp>
        <p:nvSpPr>
          <p:cNvPr id="17" name="Text 5"/>
          <p:cNvSpPr/>
          <p:nvPr/>
        </p:nvSpPr>
        <p:spPr>
          <a:xfrm>
            <a:off x="0" y="5943600"/>
            <a:ext cx="12192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Présenté par Dev'Immediat | 18 novembre 2025</a:t>
            </a:r>
            <a:endParaRPr lang="en-US" sz="1500" dirty="0"/>
          </a:p>
        </p:txBody>
      </p:sp>
      <p:sp>
        <p:nvSpPr>
          <p:cNvPr id="18" name="Text 6"/>
          <p:cNvSpPr/>
          <p:nvPr/>
        </p:nvSpPr>
        <p:spPr>
          <a:xfrm>
            <a:off x="0" y="6210300"/>
            <a:ext cx="12192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Durée de la présentation : 15 minutes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447800"/>
            <a:ext cx="11582400" cy="285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962150"/>
            <a:ext cx="5638800" cy="396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2190750"/>
            <a:ext cx="1714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571750"/>
            <a:ext cx="5257800" cy="2667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2609850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914650"/>
            <a:ext cx="5257800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2952750"/>
            <a:ext cx="17145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257550"/>
            <a:ext cx="5257800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3295650"/>
            <a:ext cx="171450" cy="1714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00450"/>
            <a:ext cx="5257800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3638550"/>
            <a:ext cx="171450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943350"/>
            <a:ext cx="5257800" cy="266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3981450"/>
            <a:ext cx="171450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962150"/>
            <a:ext cx="5638800" cy="396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2190750"/>
            <a:ext cx="257175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2571750"/>
            <a:ext cx="5257800" cy="838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562350"/>
            <a:ext cx="2571750" cy="10287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3676650"/>
            <a:ext cx="200025" cy="304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24950" y="3562350"/>
            <a:ext cx="2571750" cy="1028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39250" y="3676650"/>
            <a:ext cx="285750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4705350"/>
            <a:ext cx="2571750" cy="10287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3200" y="4819650"/>
            <a:ext cx="228600" cy="3048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24950" y="4705350"/>
            <a:ext cx="2571750" cy="10287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39250" y="4819650"/>
            <a:ext cx="171450" cy="3048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 et Conformité Atteinte</a:t>
            </a:r>
            <a:endParaRPr lang="en-US" sz="2700" dirty="0"/>
          </a:p>
        </p:txBody>
      </p:sp>
      <p:sp>
        <p:nvSpPr>
          <p:cNvPr id="30" name="Text 1"/>
          <p:cNvSpPr/>
          <p:nvPr/>
        </p:nvSpPr>
        <p:spPr>
          <a:xfrm>
            <a:off x="304800" y="1066800"/>
            <a:ext cx="414641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Processus de conformité RGPD</a:t>
            </a:r>
            <a:endParaRPr lang="en-US" sz="1800" dirty="0"/>
          </a:p>
        </p:txBody>
      </p:sp>
      <p:sp>
        <p:nvSpPr>
          <p:cNvPr id="31" name="Text 2"/>
          <p:cNvSpPr/>
          <p:nvPr/>
        </p:nvSpPr>
        <p:spPr>
          <a:xfrm>
            <a:off x="11399937" y="1085850"/>
            <a:ext cx="5847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1500" dirty="0"/>
          </a:p>
        </p:txBody>
      </p:sp>
      <p:sp>
        <p:nvSpPr>
          <p:cNvPr id="32" name="Text 3"/>
          <p:cNvSpPr/>
          <p:nvPr/>
        </p:nvSpPr>
        <p:spPr>
          <a:xfrm>
            <a:off x="781050" y="2152650"/>
            <a:ext cx="63093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Mesures mises en place</a:t>
            </a:r>
            <a:endParaRPr lang="en-US" sz="1800" dirty="0"/>
          </a:p>
        </p:txBody>
      </p:sp>
      <p:sp>
        <p:nvSpPr>
          <p:cNvPr id="33" name="Text 4"/>
          <p:cNvSpPr/>
          <p:nvPr/>
        </p:nvSpPr>
        <p:spPr>
          <a:xfrm>
            <a:off x="885825" y="2571750"/>
            <a:ext cx="6137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 d'Impact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pour données à haut risque</a:t>
            </a:r>
            <a:endParaRPr lang="en-US" sz="1350" dirty="0"/>
          </a:p>
        </p:txBody>
      </p:sp>
      <p:sp>
        <p:nvSpPr>
          <p:cNvPr id="34" name="Text 5"/>
          <p:cNvSpPr/>
          <p:nvPr/>
        </p:nvSpPr>
        <p:spPr>
          <a:xfrm>
            <a:off x="885825" y="2914650"/>
            <a:ext cx="6137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Charte de gouvernance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des données</a:t>
            </a:r>
            <a:endParaRPr lang="en-US" sz="1350" dirty="0"/>
          </a:p>
        </p:txBody>
      </p:sp>
      <p:sp>
        <p:nvSpPr>
          <p:cNvPr id="35" name="Text 6"/>
          <p:cNvSpPr/>
          <p:nvPr/>
        </p:nvSpPr>
        <p:spPr>
          <a:xfrm>
            <a:off x="885825" y="3257550"/>
            <a:ext cx="6137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Principe de cloisonnement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logique des données</a:t>
            </a:r>
            <a:endParaRPr lang="en-US" sz="1350" dirty="0"/>
          </a:p>
        </p:txBody>
      </p:sp>
      <p:sp>
        <p:nvSpPr>
          <p:cNvPr id="36" name="Text 7"/>
          <p:cNvSpPr/>
          <p:nvPr/>
        </p:nvSpPr>
        <p:spPr>
          <a:xfrm>
            <a:off x="885825" y="3600450"/>
            <a:ext cx="6137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Chiffrement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et authentification renforcée</a:t>
            </a:r>
            <a:endParaRPr lang="en-US" sz="1350" dirty="0"/>
          </a:p>
        </p:txBody>
      </p:sp>
      <p:sp>
        <p:nvSpPr>
          <p:cNvPr id="37" name="Text 8"/>
          <p:cNvSpPr/>
          <p:nvPr/>
        </p:nvSpPr>
        <p:spPr>
          <a:xfrm>
            <a:off x="885825" y="3943350"/>
            <a:ext cx="613791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Processus d'anonymisation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des données sensibles</a:t>
            </a:r>
            <a:endParaRPr lang="en-US" sz="1350" dirty="0"/>
          </a:p>
        </p:txBody>
      </p:sp>
      <p:sp>
        <p:nvSpPr>
          <p:cNvPr id="38" name="Text 9"/>
          <p:cNvSpPr/>
          <p:nvPr/>
        </p:nvSpPr>
        <p:spPr>
          <a:xfrm>
            <a:off x="6810375" y="2152650"/>
            <a:ext cx="63093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Résultats et bénéfices</a:t>
            </a:r>
            <a:endParaRPr lang="en-US" sz="1800" dirty="0"/>
          </a:p>
        </p:txBody>
      </p:sp>
      <p:sp>
        <p:nvSpPr>
          <p:cNvPr id="39" name="Text 10"/>
          <p:cNvSpPr/>
          <p:nvPr/>
        </p:nvSpPr>
        <p:spPr>
          <a:xfrm>
            <a:off x="6591300" y="2724150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Dev'Immediat dispose désormais d'un processus et d'un jeu de données conformes au RGPD. »</a:t>
            </a:r>
            <a:endParaRPr lang="en-US" sz="1350" dirty="0"/>
          </a:p>
        </p:txBody>
      </p:sp>
      <p:sp>
        <p:nvSpPr>
          <p:cNvPr id="40" name="Text 11"/>
          <p:cNvSpPr/>
          <p:nvPr/>
        </p:nvSpPr>
        <p:spPr>
          <a:xfrm>
            <a:off x="6829425" y="3695700"/>
            <a:ext cx="1117997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Extraction</a:t>
            </a:r>
            <a:endParaRPr lang="en-US" sz="1500" dirty="0"/>
          </a:p>
        </p:txBody>
      </p:sp>
      <p:sp>
        <p:nvSpPr>
          <p:cNvPr id="41" name="Text 12"/>
          <p:cNvSpPr/>
          <p:nvPr/>
        </p:nvSpPr>
        <p:spPr>
          <a:xfrm>
            <a:off x="6553200" y="4019550"/>
            <a:ext cx="2811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Requête SQL filtrée</a:t>
            </a:r>
            <a:endParaRPr lang="en-US" sz="1200" dirty="0"/>
          </a:p>
        </p:txBody>
      </p:sp>
      <p:sp>
        <p:nvSpPr>
          <p:cNvPr id="42" name="Text 13"/>
          <p:cNvSpPr/>
          <p:nvPr/>
        </p:nvSpPr>
        <p:spPr>
          <a:xfrm>
            <a:off x="9601200" y="3695700"/>
            <a:ext cx="165109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Anonymisation</a:t>
            </a:r>
            <a:endParaRPr lang="en-US" sz="1500" dirty="0"/>
          </a:p>
        </p:txBody>
      </p:sp>
      <p:sp>
        <p:nvSpPr>
          <p:cNvPr id="43" name="Text 14"/>
          <p:cNvSpPr/>
          <p:nvPr/>
        </p:nvSpPr>
        <p:spPr>
          <a:xfrm>
            <a:off x="9239250" y="4019550"/>
            <a:ext cx="2343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Protection des données personnelles</a:t>
            </a:r>
            <a:endParaRPr lang="en-US" sz="1200" dirty="0"/>
          </a:p>
        </p:txBody>
      </p:sp>
      <p:sp>
        <p:nvSpPr>
          <p:cNvPr id="44" name="Text 15"/>
          <p:cNvSpPr/>
          <p:nvPr/>
        </p:nvSpPr>
        <p:spPr>
          <a:xfrm>
            <a:off x="6858000" y="4838700"/>
            <a:ext cx="120657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Agrégation</a:t>
            </a:r>
            <a:endParaRPr lang="en-US" sz="1500" dirty="0"/>
          </a:p>
        </p:txBody>
      </p:sp>
      <p:sp>
        <p:nvSpPr>
          <p:cNvPr id="45" name="Text 16"/>
          <p:cNvSpPr/>
          <p:nvPr/>
        </p:nvSpPr>
        <p:spPr>
          <a:xfrm>
            <a:off x="6553200" y="5162550"/>
            <a:ext cx="2343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Données compatibles pour l'analyse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9486900" y="4838700"/>
            <a:ext cx="161305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Démonstration</a:t>
            </a:r>
            <a:endParaRPr lang="en-US" sz="1500" dirty="0"/>
          </a:p>
        </p:txBody>
      </p:sp>
      <p:sp>
        <p:nvSpPr>
          <p:cNvPr id="47" name="Text 18"/>
          <p:cNvSpPr/>
          <p:nvPr/>
        </p:nvSpPr>
        <p:spPr>
          <a:xfrm>
            <a:off x="9239250" y="5162550"/>
            <a:ext cx="2811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Exécution vérifiée des étapes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066800"/>
            <a:ext cx="5638800" cy="4724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314450"/>
            <a:ext cx="22860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400300"/>
            <a:ext cx="5181600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" y="2438400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743200"/>
            <a:ext cx="51816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275" y="2781300"/>
            <a:ext cx="190500" cy="1714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3086100"/>
            <a:ext cx="5181600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275" y="3124200"/>
            <a:ext cx="190500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3429000"/>
            <a:ext cx="5181600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275" y="3467100"/>
            <a:ext cx="190500" cy="1714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3924300"/>
            <a:ext cx="5181600" cy="838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066800"/>
            <a:ext cx="5638800" cy="4724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314450"/>
            <a:ext cx="228600" cy="228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752600"/>
            <a:ext cx="5181600" cy="838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743200"/>
            <a:ext cx="5181600" cy="838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733800"/>
            <a:ext cx="5181600" cy="838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800600"/>
            <a:ext cx="5181600" cy="762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1300" y="5095875"/>
            <a:ext cx="171450" cy="1714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 d'Impact sur la Protection des Données (AIPD)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838200" y="1295400"/>
            <a:ext cx="62179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Pourquoi une AIPD ?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533400" y="1752600"/>
            <a:ext cx="51816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présence de données à haut risque dans notre base CRM rend indispensable la réalisation d'une AIPD.</a:t>
            </a:r>
            <a:endParaRPr lang="en-US" sz="1350" dirty="0"/>
          </a:p>
        </p:txBody>
      </p:sp>
      <p:sp>
        <p:nvSpPr>
          <p:cNvPr id="26" name="Text 3"/>
          <p:cNvSpPr/>
          <p:nvPr/>
        </p:nvSpPr>
        <p:spPr>
          <a:xfrm>
            <a:off x="923925" y="2400300"/>
            <a:ext cx="60464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Numéros de sécurité sociale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942975" y="2743200"/>
            <a:ext cx="50387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Données de santé</a:t>
            </a:r>
            <a:endParaRPr lang="en-US" sz="1350" dirty="0"/>
          </a:p>
        </p:txBody>
      </p:sp>
      <p:sp>
        <p:nvSpPr>
          <p:cNvPr id="28" name="Text 5"/>
          <p:cNvSpPr/>
          <p:nvPr/>
        </p:nvSpPr>
        <p:spPr>
          <a:xfrm>
            <a:off x="942975" y="3086100"/>
            <a:ext cx="50387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Salaires</a:t>
            </a:r>
            <a:endParaRPr lang="en-US" sz="1350" dirty="0"/>
          </a:p>
        </p:txBody>
      </p:sp>
      <p:sp>
        <p:nvSpPr>
          <p:cNvPr id="29" name="Text 6"/>
          <p:cNvSpPr/>
          <p:nvPr/>
        </p:nvSpPr>
        <p:spPr>
          <a:xfrm>
            <a:off x="942975" y="3429000"/>
            <a:ext cx="50387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Adresses précises</a:t>
            </a:r>
            <a:endParaRPr lang="en-US" sz="1350" dirty="0"/>
          </a:p>
        </p:txBody>
      </p:sp>
      <p:sp>
        <p:nvSpPr>
          <p:cNvPr id="30" name="Text 7"/>
          <p:cNvSpPr/>
          <p:nvPr/>
        </p:nvSpPr>
        <p:spPr>
          <a:xfrm>
            <a:off x="685800" y="4076700"/>
            <a:ext cx="4876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L'AIPD constitue </a:t>
            </a:r>
            <a:r>
              <a:rPr lang="en-US" sz="1350" i="1" dirty="0" err="1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</a:t>
            </a:r>
            <a:r>
              <a:rPr lang="en-US" sz="13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prevue </a:t>
            </a:r>
            <a:r>
              <a:rPr lang="en-US" sz="1350" i="1" dirty="0" err="1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essentielle</a:t>
            </a:r>
            <a:r>
              <a:rPr lang="en-US" sz="135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conformité en cas de contrôle par la CNIL »</a:t>
            </a:r>
            <a:endParaRPr lang="en-US" sz="1350" dirty="0"/>
          </a:p>
        </p:txBody>
      </p:sp>
      <p:sp>
        <p:nvSpPr>
          <p:cNvPr id="31" name="Text 8"/>
          <p:cNvSpPr/>
          <p:nvPr/>
        </p:nvSpPr>
        <p:spPr>
          <a:xfrm>
            <a:off x="6781800" y="1295400"/>
            <a:ext cx="51816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Étapes de l'AIPD</a:t>
            </a:r>
            <a:endParaRPr lang="en-US" sz="1800" dirty="0"/>
          </a:p>
        </p:txBody>
      </p:sp>
      <p:sp>
        <p:nvSpPr>
          <p:cNvPr id="32" name="Text 9"/>
          <p:cNvSpPr/>
          <p:nvPr/>
        </p:nvSpPr>
        <p:spPr>
          <a:xfrm>
            <a:off x="6619875" y="1752600"/>
            <a:ext cx="50387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Évaluation des accès</a:t>
            </a:r>
            <a:endParaRPr lang="en-US" sz="1500" dirty="0"/>
          </a:p>
        </p:txBody>
      </p:sp>
      <p:sp>
        <p:nvSpPr>
          <p:cNvPr id="33" name="Text 10"/>
          <p:cNvSpPr/>
          <p:nvPr/>
        </p:nvSpPr>
        <p:spPr>
          <a:xfrm>
            <a:off x="6619875" y="2057400"/>
            <a:ext cx="50387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Définir quels services accèdent à quelles données et identifier les informations strictement nécessaires à chaque service.</a:t>
            </a:r>
            <a:endParaRPr lang="en-US" sz="1350" dirty="0"/>
          </a:p>
        </p:txBody>
      </p:sp>
      <p:sp>
        <p:nvSpPr>
          <p:cNvPr id="34" name="Text 11"/>
          <p:cNvSpPr/>
          <p:nvPr/>
        </p:nvSpPr>
        <p:spPr>
          <a:xfrm>
            <a:off x="6619875" y="2743200"/>
            <a:ext cx="60464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Identification des risques</a:t>
            </a:r>
            <a:endParaRPr lang="en-US" sz="1500" dirty="0"/>
          </a:p>
        </p:txBody>
      </p:sp>
      <p:sp>
        <p:nvSpPr>
          <p:cNvPr id="35" name="Text 12"/>
          <p:cNvSpPr/>
          <p:nvPr/>
        </p:nvSpPr>
        <p:spPr>
          <a:xfrm>
            <a:off x="6619875" y="3048000"/>
            <a:ext cx="50387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Analyser les menaces potentielles, comme les fuites de données ou le profilage intrusif.</a:t>
            </a:r>
            <a:endParaRPr lang="en-US" sz="1350" dirty="0"/>
          </a:p>
        </p:txBody>
      </p:sp>
      <p:sp>
        <p:nvSpPr>
          <p:cNvPr id="36" name="Text 13"/>
          <p:cNvSpPr/>
          <p:nvPr/>
        </p:nvSpPr>
        <p:spPr>
          <a:xfrm>
            <a:off x="6619875" y="3733800"/>
            <a:ext cx="60464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Mesures existantes et complémentaires</a:t>
            </a:r>
            <a:endParaRPr lang="en-US" sz="1500" dirty="0"/>
          </a:p>
        </p:txBody>
      </p:sp>
      <p:sp>
        <p:nvSpPr>
          <p:cNvPr id="37" name="Text 14"/>
          <p:cNvSpPr/>
          <p:nvPr/>
        </p:nvSpPr>
        <p:spPr>
          <a:xfrm>
            <a:off x="6619875" y="4038600"/>
            <a:ext cx="50387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Lister les dispositifs de sécurité déjà en place et proposer des mesures additionnelles pour renforcer la protection.</a:t>
            </a:r>
            <a:endParaRPr lang="en-US" sz="1350" dirty="0"/>
          </a:p>
        </p:txBody>
      </p:sp>
      <p:sp>
        <p:nvSpPr>
          <p:cNvPr id="38" name="Text 15"/>
          <p:cNvSpPr/>
          <p:nvPr/>
        </p:nvSpPr>
        <p:spPr>
          <a:xfrm>
            <a:off x="6838950" y="4914900"/>
            <a:ext cx="4953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Permet de mettre en évidence les risques et de planifier une feuille de route pour leur gestion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990600"/>
            <a:ext cx="4602361" cy="4533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" y="1200150"/>
            <a:ext cx="1714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0" y="4038600"/>
            <a:ext cx="4221361" cy="762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333875"/>
            <a:ext cx="171450" cy="1714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3361" y="990600"/>
            <a:ext cx="6980039" cy="453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3861" y="1200150"/>
            <a:ext cx="22860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861" y="1638300"/>
            <a:ext cx="6599039" cy="647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0061" y="1724025"/>
            <a:ext cx="476250" cy="476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45311" y="1847850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861" y="2400300"/>
            <a:ext cx="6599039" cy="647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0061" y="2486025"/>
            <a:ext cx="476250" cy="476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3886" y="2609850"/>
            <a:ext cx="22860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861" y="3162300"/>
            <a:ext cx="6599039" cy="6477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0061" y="3248025"/>
            <a:ext cx="476250" cy="4762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73886" y="3371850"/>
            <a:ext cx="22860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861" y="3924300"/>
            <a:ext cx="6599039" cy="647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50061" y="4010025"/>
            <a:ext cx="476250" cy="476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88173" y="4133850"/>
            <a:ext cx="200025" cy="2286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861" y="4686300"/>
            <a:ext cx="6599039" cy="6477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0061" y="4772025"/>
            <a:ext cx="476250" cy="4762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88173" y="4895850"/>
            <a:ext cx="200025" cy="2286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Gouvernance et Cycle de Vie des Données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666750" y="1181100"/>
            <a:ext cx="506563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Charte de Gouvernance</a:t>
            </a:r>
            <a:endParaRPr lang="en-US" sz="1800" dirty="0"/>
          </a:p>
        </p:txBody>
      </p:sp>
      <p:sp>
        <p:nvSpPr>
          <p:cNvPr id="28" name="Text 2"/>
          <p:cNvSpPr/>
          <p:nvPr/>
        </p:nvSpPr>
        <p:spPr>
          <a:xfrm>
            <a:off x="419100" y="1638300"/>
            <a:ext cx="422136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 charte claire doit régir le cycle de vie des données stockées dans le CRM.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571500" y="2476500"/>
            <a:ext cx="469987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Objectifs de la Charte</a:t>
            </a:r>
            <a:endParaRPr lang="en-US" sz="1500" dirty="0"/>
          </a:p>
        </p:txBody>
      </p:sp>
      <p:sp>
        <p:nvSpPr>
          <p:cNvPr id="30" name="Text 4"/>
          <p:cNvSpPr/>
          <p:nvPr/>
        </p:nvSpPr>
        <p:spPr>
          <a:xfrm>
            <a:off x="571500" y="2819400"/>
            <a:ext cx="46998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Définir la licéité et la cohérence des données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571500" y="3124200"/>
            <a:ext cx="46998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Préciser la durée de conservation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571500" y="3429000"/>
            <a:ext cx="46998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Établir les modes opératoires pour chaque étape</a:t>
            </a:r>
            <a:endParaRPr lang="en-US" sz="1200" dirty="0"/>
          </a:p>
        </p:txBody>
      </p:sp>
      <p:sp>
        <p:nvSpPr>
          <p:cNvPr id="33" name="Text 7"/>
          <p:cNvSpPr/>
          <p:nvPr/>
        </p:nvSpPr>
        <p:spPr>
          <a:xfrm>
            <a:off x="781050" y="4152900"/>
            <a:ext cx="399276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charte doit être mise à jour régulièrement et traduite en règles techniques</a:t>
            </a:r>
            <a:endParaRPr lang="en-US" sz="1350" dirty="0"/>
          </a:p>
        </p:txBody>
      </p:sp>
      <p:sp>
        <p:nvSpPr>
          <p:cNvPr id="34" name="Text 8"/>
          <p:cNvSpPr/>
          <p:nvPr/>
        </p:nvSpPr>
        <p:spPr>
          <a:xfrm>
            <a:off x="5478661" y="1181100"/>
            <a:ext cx="7918847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Cycle de Vie des Données</a:t>
            </a:r>
            <a:endParaRPr lang="en-US" sz="1800" dirty="0"/>
          </a:p>
        </p:txBody>
      </p:sp>
      <p:sp>
        <p:nvSpPr>
          <p:cNvPr id="35" name="Text 9"/>
          <p:cNvSpPr/>
          <p:nvPr/>
        </p:nvSpPr>
        <p:spPr>
          <a:xfrm>
            <a:off x="5878711" y="1714500"/>
            <a:ext cx="3625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Collecte</a:t>
            </a:r>
            <a:endParaRPr lang="en-US" sz="1500" dirty="0"/>
          </a:p>
        </p:txBody>
      </p:sp>
      <p:sp>
        <p:nvSpPr>
          <p:cNvPr id="36" name="Text 10"/>
          <p:cNvSpPr/>
          <p:nvPr/>
        </p:nvSpPr>
        <p:spPr>
          <a:xfrm>
            <a:off x="5878711" y="1981200"/>
            <a:ext cx="435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Assurer que les données sont légitimes et pertinentes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5878711" y="2476500"/>
            <a:ext cx="278725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Exploitation</a:t>
            </a:r>
            <a:endParaRPr lang="en-US" sz="1500" dirty="0"/>
          </a:p>
        </p:txBody>
      </p:sp>
      <p:sp>
        <p:nvSpPr>
          <p:cNvPr id="38" name="Text 12"/>
          <p:cNvSpPr/>
          <p:nvPr/>
        </p:nvSpPr>
        <p:spPr>
          <a:xfrm>
            <a:off x="5878711" y="2743200"/>
            <a:ext cx="334470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Définir les usages autorisés des données</a:t>
            </a:r>
            <a:endParaRPr lang="en-US" sz="1200" dirty="0"/>
          </a:p>
        </p:txBody>
      </p:sp>
      <p:sp>
        <p:nvSpPr>
          <p:cNvPr id="39" name="Text 13"/>
          <p:cNvSpPr/>
          <p:nvPr/>
        </p:nvSpPr>
        <p:spPr>
          <a:xfrm>
            <a:off x="5878711" y="3238500"/>
            <a:ext cx="290080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Archivage</a:t>
            </a:r>
            <a:endParaRPr lang="en-US" sz="1500" dirty="0"/>
          </a:p>
        </p:txBody>
      </p:sp>
      <p:sp>
        <p:nvSpPr>
          <p:cNvPr id="40" name="Text 14"/>
          <p:cNvSpPr/>
          <p:nvPr/>
        </p:nvSpPr>
        <p:spPr>
          <a:xfrm>
            <a:off x="5878711" y="3505200"/>
            <a:ext cx="34809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Établir les procédures d'archivage sécurisé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5878711" y="4000500"/>
            <a:ext cx="49338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Anonymisation</a:t>
            </a:r>
            <a:endParaRPr lang="en-US" sz="1500" dirty="0"/>
          </a:p>
        </p:txBody>
      </p:sp>
      <p:sp>
        <p:nvSpPr>
          <p:cNvPr id="42" name="Text 16"/>
          <p:cNvSpPr/>
          <p:nvPr/>
        </p:nvSpPr>
        <p:spPr>
          <a:xfrm>
            <a:off x="5878711" y="4267200"/>
            <a:ext cx="592056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Mettre en place des processus d'anonymisation pour les comptes inactifs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5878711" y="4762500"/>
            <a:ext cx="376996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Suppression</a:t>
            </a:r>
            <a:endParaRPr lang="en-US" sz="1500" dirty="0"/>
          </a:p>
        </p:txBody>
      </p:sp>
      <p:sp>
        <p:nvSpPr>
          <p:cNvPr id="44" name="Text 18"/>
          <p:cNvSpPr/>
          <p:nvPr/>
        </p:nvSpPr>
        <p:spPr>
          <a:xfrm>
            <a:off x="5878711" y="5029200"/>
            <a:ext cx="452395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Définir les règles de suppression définitive des données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1447800"/>
            <a:ext cx="1219200" cy="38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790700"/>
            <a:ext cx="3708350" cy="3838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0301" y="2019300"/>
            <a:ext cx="4572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990975"/>
            <a:ext cx="3251150" cy="762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275" y="4143375"/>
            <a:ext cx="17145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171" y="4943475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31752" y="4943475"/>
            <a:ext cx="17145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0066" y="4943475"/>
            <a:ext cx="17145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1750" y="1790700"/>
            <a:ext cx="3708350" cy="38385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95826" y="2019300"/>
            <a:ext cx="40005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70350" y="3990975"/>
            <a:ext cx="3251150" cy="495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3225" y="4143375"/>
            <a:ext cx="171450" cy="1714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70350" y="4638675"/>
            <a:ext cx="3251150" cy="762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3225" y="4791075"/>
            <a:ext cx="171450" cy="1714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8701" y="1790700"/>
            <a:ext cx="3708499" cy="38385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47200" y="2019300"/>
            <a:ext cx="57150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07301" y="3724275"/>
            <a:ext cx="3251299" cy="762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50176" y="3876675"/>
            <a:ext cx="171450" cy="1714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07301" y="4638675"/>
            <a:ext cx="3251299" cy="762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50176" y="4791075"/>
            <a:ext cx="133350" cy="1714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4800" y="5934075"/>
            <a:ext cx="11582400" cy="5715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073176" y="6134100"/>
            <a:ext cx="171450" cy="17145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190500" y="190500"/>
            <a:ext cx="11811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Sécurité et Droits d'Accès</a:t>
            </a:r>
            <a:endParaRPr lang="en-US" sz="2700" dirty="0"/>
          </a:p>
        </p:txBody>
      </p:sp>
      <p:sp>
        <p:nvSpPr>
          <p:cNvPr id="28" name="Text 1"/>
          <p:cNvSpPr/>
          <p:nvPr/>
        </p:nvSpPr>
        <p:spPr>
          <a:xfrm>
            <a:off x="-853440" y="1066800"/>
            <a:ext cx="138988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Principes fondamentaux pour sécuriser le CRM Dev'Immediat</a:t>
            </a:r>
            <a:endParaRPr lang="en-US" sz="1500" dirty="0"/>
          </a:p>
        </p:txBody>
      </p:sp>
      <p:sp>
        <p:nvSpPr>
          <p:cNvPr id="29" name="Text 2"/>
          <p:cNvSpPr/>
          <p:nvPr/>
        </p:nvSpPr>
        <p:spPr>
          <a:xfrm>
            <a:off x="208285" y="2619375"/>
            <a:ext cx="39013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Cloisonnement Logique</a:t>
            </a:r>
            <a:endParaRPr lang="en-US" sz="1800" dirty="0"/>
          </a:p>
        </p:txBody>
      </p:sp>
      <p:sp>
        <p:nvSpPr>
          <p:cNvPr id="30" name="Text 3"/>
          <p:cNvSpPr/>
          <p:nvPr/>
        </p:nvSpPr>
        <p:spPr>
          <a:xfrm>
            <a:off x="533400" y="3038475"/>
            <a:ext cx="3251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Principe fondamental limitant l'accès aux données d'un même client en fonction du besoin métier.</a:t>
            </a:r>
            <a:endParaRPr lang="en-US" sz="1350" dirty="0"/>
          </a:p>
        </p:txBody>
      </p:sp>
      <p:sp>
        <p:nvSpPr>
          <p:cNvPr id="31" name="Text 4"/>
          <p:cNvSpPr/>
          <p:nvPr/>
        </p:nvSpPr>
        <p:spPr>
          <a:xfrm>
            <a:off x="923925" y="4105275"/>
            <a:ext cx="2965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Chaque service n'accède qu'aux données pertinentes pour ses activités</a:t>
            </a:r>
            <a:endParaRPr lang="en-US" sz="1350" dirty="0"/>
          </a:p>
        </p:txBody>
      </p:sp>
      <p:sp>
        <p:nvSpPr>
          <p:cNvPr id="32" name="Text 5"/>
          <p:cNvSpPr/>
          <p:nvPr/>
        </p:nvSpPr>
        <p:spPr>
          <a:xfrm>
            <a:off x="1165771" y="4905375"/>
            <a:ext cx="37629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1879402" y="4905375"/>
            <a:ext cx="4779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Santé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2677716" y="4905375"/>
            <a:ext cx="8434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Immobilier</a:t>
            </a:r>
            <a:endParaRPr lang="en-US" sz="1200" dirty="0"/>
          </a:p>
        </p:txBody>
      </p:sp>
      <p:sp>
        <p:nvSpPr>
          <p:cNvPr id="35" name="Text 8"/>
          <p:cNvSpPr/>
          <p:nvPr/>
        </p:nvSpPr>
        <p:spPr>
          <a:xfrm>
            <a:off x="4145235" y="2619375"/>
            <a:ext cx="39013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Chiffrement de la Base</a:t>
            </a:r>
            <a:endParaRPr lang="en-US" sz="1800" dirty="0"/>
          </a:p>
        </p:txBody>
      </p:sp>
      <p:sp>
        <p:nvSpPr>
          <p:cNvPr id="36" name="Text 9"/>
          <p:cNvSpPr/>
          <p:nvPr/>
        </p:nvSpPr>
        <p:spPr>
          <a:xfrm>
            <a:off x="4470350" y="3038475"/>
            <a:ext cx="3251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Chiffrer l'intégralité de la base de données rend les informations inutilisables en cas de vol.</a:t>
            </a:r>
            <a:endParaRPr lang="en-US" sz="1350" dirty="0"/>
          </a:p>
        </p:txBody>
      </p:sp>
      <p:sp>
        <p:nvSpPr>
          <p:cNvPr id="37" name="Text 10"/>
          <p:cNvSpPr/>
          <p:nvPr/>
        </p:nvSpPr>
        <p:spPr>
          <a:xfrm>
            <a:off x="4860875" y="4105275"/>
            <a:ext cx="35584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Renforce la confiance des clients</a:t>
            </a:r>
            <a:endParaRPr lang="en-US" sz="1350" dirty="0"/>
          </a:p>
        </p:txBody>
      </p:sp>
      <p:sp>
        <p:nvSpPr>
          <p:cNvPr id="38" name="Text 11"/>
          <p:cNvSpPr/>
          <p:nvPr/>
        </p:nvSpPr>
        <p:spPr>
          <a:xfrm>
            <a:off x="4860875" y="4752975"/>
            <a:ext cx="29654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Réduit les risques de sanctions de la CNIL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8082171" y="2619375"/>
            <a:ext cx="390155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Authentification Forte</a:t>
            </a:r>
            <a:endParaRPr lang="en-US" sz="1800" dirty="0"/>
          </a:p>
        </p:txBody>
      </p:sp>
      <p:sp>
        <p:nvSpPr>
          <p:cNvPr id="40" name="Text 13"/>
          <p:cNvSpPr/>
          <p:nvPr/>
        </p:nvSpPr>
        <p:spPr>
          <a:xfrm>
            <a:off x="8407301" y="3038475"/>
            <a:ext cx="325129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Minimiser les risques de compromission des comptes utilisateurs.</a:t>
            </a:r>
            <a:endParaRPr lang="en-US" sz="1350" dirty="0"/>
          </a:p>
        </p:txBody>
      </p:sp>
      <p:sp>
        <p:nvSpPr>
          <p:cNvPr id="41" name="Text 14"/>
          <p:cNvSpPr/>
          <p:nvPr/>
        </p:nvSpPr>
        <p:spPr>
          <a:xfrm>
            <a:off x="8797826" y="3838575"/>
            <a:ext cx="296554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 de passe robuste (12+ caractères, maj, min, spec)</a:t>
            </a:r>
            <a:endParaRPr lang="en-US" sz="1350" dirty="0"/>
          </a:p>
        </p:txBody>
      </p:sp>
      <p:sp>
        <p:nvSpPr>
          <p:cNvPr id="42" name="Text 15"/>
          <p:cNvSpPr/>
          <p:nvPr/>
        </p:nvSpPr>
        <p:spPr>
          <a:xfrm>
            <a:off x="8759726" y="4752975"/>
            <a:ext cx="296554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Double authentification via code OTP</a:t>
            </a:r>
            <a:endParaRPr lang="en-US" sz="1350" dirty="0"/>
          </a:p>
        </p:txBody>
      </p:sp>
      <p:sp>
        <p:nvSpPr>
          <p:cNvPr id="43" name="Text 16"/>
          <p:cNvSpPr/>
          <p:nvPr/>
        </p:nvSpPr>
        <p:spPr>
          <a:xfrm>
            <a:off x="-670560" y="6086475"/>
            <a:ext cx="1353312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Ces mesures sécurisent non seulement le CRM mais renforcent également la confiance des clients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925" y="1066800"/>
            <a:ext cx="40005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828800"/>
            <a:ext cx="11582400" cy="2247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18391" y="1828800"/>
            <a:ext cx="468809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4305300"/>
            <a:ext cx="5676900" cy="1524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4486275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5181600"/>
            <a:ext cx="13335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350" y="5181600"/>
            <a:ext cx="13335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5486400"/>
            <a:ext cx="13335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81350" y="54864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4305300"/>
            <a:ext cx="5676900" cy="1524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175" y="4476750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5438775"/>
            <a:ext cx="152400" cy="1524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Requête SQL d'Extraction des Données Brutes</a:t>
            </a:r>
            <a:endParaRPr lang="en-US" sz="2700" dirty="0"/>
          </a:p>
        </p:txBody>
      </p:sp>
      <p:sp>
        <p:nvSpPr>
          <p:cNvPr id="18" name="Text 1"/>
          <p:cNvSpPr/>
          <p:nvPr/>
        </p:nvSpPr>
        <p:spPr>
          <a:xfrm>
            <a:off x="2235101" y="1162050"/>
            <a:ext cx="115823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Extraction des données du CRM pour garantir la conformité RGPD</a:t>
            </a:r>
            <a:endParaRPr lang="en-US" sz="1500" dirty="0"/>
          </a:p>
        </p:txBody>
      </p:sp>
      <p:sp>
        <p:nvSpPr>
          <p:cNvPr id="19" name="Text 2"/>
          <p:cNvSpPr/>
          <p:nvPr/>
        </p:nvSpPr>
        <p:spPr>
          <a:xfrm>
            <a:off x="11532691" y="1828800"/>
            <a:ext cx="5625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SQL</a:t>
            </a:r>
            <a:endParaRPr lang="en-US" sz="1050" dirty="0"/>
          </a:p>
        </p:txBody>
      </p:sp>
      <p:sp>
        <p:nvSpPr>
          <p:cNvPr id="20" name="Text 3"/>
          <p:cNvSpPr/>
          <p:nvPr/>
        </p:nvSpPr>
        <p:spPr>
          <a:xfrm>
            <a:off x="495300" y="2057400"/>
            <a:ext cx="74080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79C6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SELECT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1215628" y="2057400"/>
            <a:ext cx="49399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sexe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1627287" y="20574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1833116" y="2057400"/>
            <a:ext cx="172860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date_naissance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3273623" y="20574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3479453" y="2057400"/>
            <a:ext cx="172860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nombre_enfants</a:t>
            </a:r>
            <a:endParaRPr lang="en-US" sz="1350" dirty="0"/>
          </a:p>
        </p:txBody>
      </p:sp>
      <p:sp>
        <p:nvSpPr>
          <p:cNvPr id="26" name="Text 9"/>
          <p:cNvSpPr/>
          <p:nvPr/>
        </p:nvSpPr>
        <p:spPr>
          <a:xfrm>
            <a:off x="4919960" y="2057400"/>
            <a:ext cx="463048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      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1215628" y="2324100"/>
            <a:ext cx="321022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enfant_conduite_accompagne</a:t>
            </a:r>
            <a:endParaRPr lang="en-US" sz="1350" dirty="0"/>
          </a:p>
        </p:txBody>
      </p:sp>
      <p:sp>
        <p:nvSpPr>
          <p:cNvPr id="28" name="Text 11"/>
          <p:cNvSpPr/>
          <p:nvPr/>
        </p:nvSpPr>
        <p:spPr>
          <a:xfrm>
            <a:off x="3890814" y="23241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4096643" y="2324100"/>
            <a:ext cx="172860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usage_vehicule</a:t>
            </a:r>
            <a:endParaRPr lang="en-US" sz="1350" dirty="0"/>
          </a:p>
        </p:txBody>
      </p:sp>
      <p:sp>
        <p:nvSpPr>
          <p:cNvPr id="30" name="Text 13"/>
          <p:cNvSpPr/>
          <p:nvPr/>
        </p:nvSpPr>
        <p:spPr>
          <a:xfrm>
            <a:off x="5537150" y="23241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31" name="Text 14"/>
          <p:cNvSpPr/>
          <p:nvPr/>
        </p:nvSpPr>
        <p:spPr>
          <a:xfrm>
            <a:off x="5742980" y="2324100"/>
            <a:ext cx="16052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type_vehicule</a:t>
            </a:r>
            <a:endParaRPr lang="en-US" sz="1350" dirty="0"/>
          </a:p>
        </p:txBody>
      </p:sp>
      <p:sp>
        <p:nvSpPr>
          <p:cNvPr id="32" name="Text 15"/>
          <p:cNvSpPr/>
          <p:nvPr/>
        </p:nvSpPr>
        <p:spPr>
          <a:xfrm>
            <a:off x="7080647" y="2324100"/>
            <a:ext cx="679117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      </a:t>
            </a:r>
            <a:endParaRPr lang="en-US" sz="1350" dirty="0"/>
          </a:p>
        </p:txBody>
      </p:sp>
      <p:sp>
        <p:nvSpPr>
          <p:cNvPr id="33" name="Text 16"/>
          <p:cNvSpPr/>
          <p:nvPr/>
        </p:nvSpPr>
        <p:spPr>
          <a:xfrm>
            <a:off x="1215628" y="2590800"/>
            <a:ext cx="111121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est_rouge</a:t>
            </a:r>
            <a:endParaRPr lang="en-US" sz="1350" dirty="0"/>
          </a:p>
        </p:txBody>
      </p:sp>
      <p:sp>
        <p:nvSpPr>
          <p:cNvPr id="34" name="Text 17"/>
          <p:cNvSpPr/>
          <p:nvPr/>
        </p:nvSpPr>
        <p:spPr>
          <a:xfrm>
            <a:off x="2141637" y="25908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35" name="Text 18"/>
          <p:cNvSpPr/>
          <p:nvPr/>
        </p:nvSpPr>
        <p:spPr>
          <a:xfrm>
            <a:off x="2347466" y="2590800"/>
            <a:ext cx="16052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points_perdus</a:t>
            </a:r>
            <a:endParaRPr lang="en-US" sz="1350" dirty="0"/>
          </a:p>
        </p:txBody>
      </p:sp>
      <p:sp>
        <p:nvSpPr>
          <p:cNvPr id="36" name="Text 19"/>
          <p:cNvSpPr/>
          <p:nvPr/>
        </p:nvSpPr>
        <p:spPr>
          <a:xfrm>
            <a:off x="3685133" y="25908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37" name="Text 20"/>
          <p:cNvSpPr/>
          <p:nvPr/>
        </p:nvSpPr>
        <p:spPr>
          <a:xfrm>
            <a:off x="3890962" y="2590800"/>
            <a:ext cx="148161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age_vehicule</a:t>
            </a:r>
            <a:endParaRPr lang="en-US" sz="1350" dirty="0"/>
          </a:p>
        </p:txBody>
      </p:sp>
      <p:sp>
        <p:nvSpPr>
          <p:cNvPr id="38" name="Text 21"/>
          <p:cNvSpPr/>
          <p:nvPr/>
        </p:nvSpPr>
        <p:spPr>
          <a:xfrm>
            <a:off x="5125641" y="2590800"/>
            <a:ext cx="483617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      </a:t>
            </a:r>
            <a:endParaRPr lang="en-US" sz="1350" dirty="0"/>
          </a:p>
        </p:txBody>
      </p:sp>
      <p:sp>
        <p:nvSpPr>
          <p:cNvPr id="39" name="Text 22"/>
          <p:cNvSpPr/>
          <p:nvPr/>
        </p:nvSpPr>
        <p:spPr>
          <a:xfrm>
            <a:off x="1215628" y="2857500"/>
            <a:ext cx="1605201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type_conduite</a:t>
            </a:r>
            <a:endParaRPr lang="en-US" sz="1350" dirty="0"/>
          </a:p>
        </p:txBody>
      </p:sp>
      <p:sp>
        <p:nvSpPr>
          <p:cNvPr id="40" name="Text 23"/>
          <p:cNvSpPr/>
          <p:nvPr/>
        </p:nvSpPr>
        <p:spPr>
          <a:xfrm>
            <a:off x="2553295" y="28575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41" name="Text 24"/>
          <p:cNvSpPr/>
          <p:nvPr/>
        </p:nvSpPr>
        <p:spPr>
          <a:xfrm>
            <a:off x="2759125" y="2857500"/>
            <a:ext cx="148161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date_demande</a:t>
            </a:r>
            <a:endParaRPr lang="en-US" sz="1350" dirty="0"/>
          </a:p>
        </p:txBody>
      </p:sp>
      <p:sp>
        <p:nvSpPr>
          <p:cNvPr id="42" name="Text 25"/>
          <p:cNvSpPr/>
          <p:nvPr/>
        </p:nvSpPr>
        <p:spPr>
          <a:xfrm>
            <a:off x="3993803" y="28575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43" name="Text 26"/>
          <p:cNvSpPr/>
          <p:nvPr/>
        </p:nvSpPr>
        <p:spPr>
          <a:xfrm>
            <a:off x="4199632" y="2857500"/>
            <a:ext cx="148161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etat_dossier</a:t>
            </a:r>
            <a:endParaRPr lang="en-US" sz="1350" dirty="0"/>
          </a:p>
        </p:txBody>
      </p:sp>
      <p:sp>
        <p:nvSpPr>
          <p:cNvPr id="44" name="Text 27"/>
          <p:cNvSpPr/>
          <p:nvPr/>
        </p:nvSpPr>
        <p:spPr>
          <a:xfrm>
            <a:off x="5434310" y="2857500"/>
            <a:ext cx="514483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      </a:t>
            </a:r>
            <a:endParaRPr lang="en-US" sz="1350" dirty="0"/>
          </a:p>
        </p:txBody>
      </p:sp>
      <p:sp>
        <p:nvSpPr>
          <p:cNvPr id="45" name="Text 28"/>
          <p:cNvSpPr/>
          <p:nvPr/>
        </p:nvSpPr>
        <p:spPr>
          <a:xfrm>
            <a:off x="1215628" y="3124200"/>
            <a:ext cx="86439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formule</a:t>
            </a:r>
            <a:endParaRPr lang="en-US" sz="1350" dirty="0"/>
          </a:p>
        </p:txBody>
      </p:sp>
      <p:sp>
        <p:nvSpPr>
          <p:cNvPr id="46" name="Text 29"/>
          <p:cNvSpPr/>
          <p:nvPr/>
        </p:nvSpPr>
        <p:spPr>
          <a:xfrm>
            <a:off x="1935956" y="31242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47" name="Text 30"/>
          <p:cNvSpPr/>
          <p:nvPr/>
        </p:nvSpPr>
        <p:spPr>
          <a:xfrm>
            <a:off x="2141786" y="3124200"/>
            <a:ext cx="135820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tarif_devis</a:t>
            </a:r>
            <a:endParaRPr lang="en-US" sz="1350" dirty="0"/>
          </a:p>
        </p:txBody>
      </p:sp>
      <p:sp>
        <p:nvSpPr>
          <p:cNvPr id="48" name="Text 31"/>
          <p:cNvSpPr/>
          <p:nvPr/>
        </p:nvSpPr>
        <p:spPr>
          <a:xfrm>
            <a:off x="3273623" y="3124200"/>
            <a:ext cx="24699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, </a:t>
            </a:r>
            <a:endParaRPr lang="en-US" sz="1350" dirty="0"/>
          </a:p>
        </p:txBody>
      </p:sp>
      <p:sp>
        <p:nvSpPr>
          <p:cNvPr id="49" name="Text 32"/>
          <p:cNvSpPr/>
          <p:nvPr/>
        </p:nvSpPr>
        <p:spPr>
          <a:xfrm>
            <a:off x="3479453" y="3124200"/>
            <a:ext cx="86439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adresse</a:t>
            </a:r>
            <a:endParaRPr lang="en-US" sz="1350" dirty="0"/>
          </a:p>
        </p:txBody>
      </p:sp>
      <p:sp>
        <p:nvSpPr>
          <p:cNvPr id="50" name="Text 33"/>
          <p:cNvSpPr/>
          <p:nvPr/>
        </p:nvSpPr>
        <p:spPr>
          <a:xfrm>
            <a:off x="495300" y="3390900"/>
            <a:ext cx="49399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79C6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FROM</a:t>
            </a:r>
            <a:endParaRPr lang="en-US" sz="1350" dirty="0"/>
          </a:p>
        </p:txBody>
      </p:sp>
      <p:sp>
        <p:nvSpPr>
          <p:cNvPr id="51" name="Text 34"/>
          <p:cNvSpPr/>
          <p:nvPr/>
        </p:nvSpPr>
        <p:spPr>
          <a:xfrm>
            <a:off x="1009948" y="3390900"/>
            <a:ext cx="135820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F1FA8C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base_client</a:t>
            </a:r>
            <a:endParaRPr lang="en-US" sz="1350" dirty="0"/>
          </a:p>
        </p:txBody>
      </p:sp>
      <p:sp>
        <p:nvSpPr>
          <p:cNvPr id="52" name="Text 35"/>
          <p:cNvSpPr/>
          <p:nvPr/>
        </p:nvSpPr>
        <p:spPr>
          <a:xfrm>
            <a:off x="495300" y="3657600"/>
            <a:ext cx="617399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F79C6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WHERE</a:t>
            </a:r>
            <a:endParaRPr lang="en-US" sz="1350" dirty="0"/>
          </a:p>
        </p:txBody>
      </p:sp>
      <p:sp>
        <p:nvSpPr>
          <p:cNvPr id="53" name="Text 36"/>
          <p:cNvSpPr/>
          <p:nvPr/>
        </p:nvSpPr>
        <p:spPr>
          <a:xfrm>
            <a:off x="1112788" y="3657600"/>
            <a:ext cx="148161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8BE9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etat_dossier</a:t>
            </a:r>
            <a:endParaRPr lang="en-US" sz="1350" dirty="0"/>
          </a:p>
        </p:txBody>
      </p:sp>
      <p:sp>
        <p:nvSpPr>
          <p:cNvPr id="54" name="Text 37"/>
          <p:cNvSpPr/>
          <p:nvPr/>
        </p:nvSpPr>
        <p:spPr>
          <a:xfrm>
            <a:off x="2347466" y="3657600"/>
            <a:ext cx="37040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8F8F2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= </a:t>
            </a:r>
            <a:endParaRPr lang="en-US" sz="1350" dirty="0"/>
          </a:p>
        </p:txBody>
      </p:sp>
      <p:sp>
        <p:nvSpPr>
          <p:cNvPr id="55" name="Text 38"/>
          <p:cNvSpPr/>
          <p:nvPr/>
        </p:nvSpPr>
        <p:spPr>
          <a:xfrm>
            <a:off x="2656136" y="3657600"/>
            <a:ext cx="111121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F1FA8C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'complet'</a:t>
            </a:r>
            <a:endParaRPr lang="en-US" sz="1350" dirty="0"/>
          </a:p>
        </p:txBody>
      </p:sp>
      <p:sp>
        <p:nvSpPr>
          <p:cNvPr id="56" name="Text 39"/>
          <p:cNvSpPr/>
          <p:nvPr/>
        </p:nvSpPr>
        <p:spPr>
          <a:xfrm>
            <a:off x="723900" y="4457700"/>
            <a:ext cx="53721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Colonnes sélectionnées</a:t>
            </a:r>
            <a:endParaRPr lang="en-US" sz="1500" dirty="0"/>
          </a:p>
        </p:txBody>
      </p:sp>
      <p:sp>
        <p:nvSpPr>
          <p:cNvPr id="57" name="Text 40"/>
          <p:cNvSpPr/>
          <p:nvPr/>
        </p:nvSpPr>
        <p:spPr>
          <a:xfrm>
            <a:off x="457200" y="4838700"/>
            <a:ext cx="6446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Données personnelles sensibles pour l'analyse :</a:t>
            </a:r>
            <a:endParaRPr lang="en-US" sz="1200" dirty="0"/>
          </a:p>
        </p:txBody>
      </p:sp>
      <p:sp>
        <p:nvSpPr>
          <p:cNvPr id="58" name="Text 41"/>
          <p:cNvSpPr/>
          <p:nvPr/>
        </p:nvSpPr>
        <p:spPr>
          <a:xfrm>
            <a:off x="666750" y="5143500"/>
            <a:ext cx="416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Sexe</a:t>
            </a:r>
            <a:endParaRPr lang="en-US" sz="1200" dirty="0"/>
          </a:p>
        </p:txBody>
      </p:sp>
      <p:sp>
        <p:nvSpPr>
          <p:cNvPr id="59" name="Text 42"/>
          <p:cNvSpPr/>
          <p:nvPr/>
        </p:nvSpPr>
        <p:spPr>
          <a:xfrm>
            <a:off x="3390900" y="5143500"/>
            <a:ext cx="151483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de naissance</a:t>
            </a:r>
            <a:endParaRPr lang="en-US" sz="1200" dirty="0"/>
          </a:p>
        </p:txBody>
      </p:sp>
      <p:sp>
        <p:nvSpPr>
          <p:cNvPr id="60" name="Text 43"/>
          <p:cNvSpPr/>
          <p:nvPr/>
        </p:nvSpPr>
        <p:spPr>
          <a:xfrm>
            <a:off x="666750" y="5448300"/>
            <a:ext cx="143785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 d'enfants</a:t>
            </a:r>
            <a:endParaRPr lang="en-US" sz="1200" dirty="0"/>
          </a:p>
        </p:txBody>
      </p:sp>
      <p:sp>
        <p:nvSpPr>
          <p:cNvPr id="61" name="Text 44"/>
          <p:cNvSpPr/>
          <p:nvPr/>
        </p:nvSpPr>
        <p:spPr>
          <a:xfrm>
            <a:off x="3409950" y="5448300"/>
            <a:ext cx="15046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 du véhicule</a:t>
            </a:r>
            <a:endParaRPr lang="en-US" sz="1200" dirty="0"/>
          </a:p>
        </p:txBody>
      </p:sp>
      <p:sp>
        <p:nvSpPr>
          <p:cNvPr id="62" name="Text 45"/>
          <p:cNvSpPr/>
          <p:nvPr/>
        </p:nvSpPr>
        <p:spPr>
          <a:xfrm>
            <a:off x="6619875" y="4448175"/>
            <a:ext cx="64693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Filtrage des dossiers complets</a:t>
            </a:r>
            <a:endParaRPr lang="en-US" sz="1500" dirty="0"/>
          </a:p>
        </p:txBody>
      </p:sp>
      <p:sp>
        <p:nvSpPr>
          <p:cNvPr id="63" name="Text 46"/>
          <p:cNvSpPr/>
          <p:nvPr/>
        </p:nvSpPr>
        <p:spPr>
          <a:xfrm>
            <a:off x="6353175" y="4829175"/>
            <a:ext cx="5391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clause </a:t>
            </a: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etat_dossier = 'complet'</a:t>
            </a: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garantit que seuls les dossiers finalisés sont inclus.</a:t>
            </a:r>
            <a:endParaRPr lang="en-US" sz="1200" dirty="0"/>
          </a:p>
        </p:txBody>
      </p:sp>
      <p:sp>
        <p:nvSpPr>
          <p:cNvPr id="64" name="Text 47"/>
          <p:cNvSpPr/>
          <p:nvPr/>
        </p:nvSpPr>
        <p:spPr>
          <a:xfrm>
            <a:off x="6581775" y="5400675"/>
            <a:ext cx="42892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Première étape vers la minimisation des données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990600"/>
            <a:ext cx="11734800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790700"/>
            <a:ext cx="3810000" cy="3009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943100"/>
            <a:ext cx="3505200" cy="1295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" y="1971675"/>
            <a:ext cx="17145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390900"/>
            <a:ext cx="3505200" cy="800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505200"/>
            <a:ext cx="1008162" cy="571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4116" y="3676650"/>
            <a:ext cx="22860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3370" y="3505200"/>
            <a:ext cx="618381" cy="571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305300"/>
            <a:ext cx="3505200" cy="3429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4410075"/>
            <a:ext cx="133350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0" y="1790700"/>
            <a:ext cx="3810000" cy="3009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43400" y="1943100"/>
            <a:ext cx="3505200" cy="800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6275" y="1971675"/>
            <a:ext cx="17145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3400" y="2895600"/>
            <a:ext cx="3505200" cy="800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57700" y="3009900"/>
            <a:ext cx="855613" cy="571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1003" y="3181350"/>
            <a:ext cx="22860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57293" y="3009900"/>
            <a:ext cx="577007" cy="571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43400" y="3810000"/>
            <a:ext cx="3505200" cy="342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9600" y="3914775"/>
            <a:ext cx="133350" cy="1333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790700"/>
            <a:ext cx="3810000" cy="30099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5800" y="1943100"/>
            <a:ext cx="3505200" cy="1295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8675" y="1971675"/>
            <a:ext cx="190500" cy="1905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5800" y="3390900"/>
            <a:ext cx="3505200" cy="8001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20100" y="3505200"/>
            <a:ext cx="762446" cy="5715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36820" y="3676650"/>
            <a:ext cx="228600" cy="2286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19693" y="3505200"/>
            <a:ext cx="577007" cy="5715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5800" y="4305300"/>
            <a:ext cx="3505200" cy="3429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4410075"/>
            <a:ext cx="133350" cy="1333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8600" y="5029200"/>
            <a:ext cx="11734800" cy="8382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295900"/>
            <a:ext cx="171450" cy="30480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Transformations d'Anonymisation dans Power Query</a:t>
            </a:r>
            <a:endParaRPr lang="en-US" sz="2700" dirty="0"/>
          </a:p>
        </p:txBody>
      </p:sp>
      <p:sp>
        <p:nvSpPr>
          <p:cNvPr id="36" name="Text 1"/>
          <p:cNvSpPr/>
          <p:nvPr/>
        </p:nvSpPr>
        <p:spPr>
          <a:xfrm>
            <a:off x="-762000" y="11430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transformations suivantes ont été appliquées pour rendre les données compatibles avec le RGPD tout en conservant leur utilité analytique</a:t>
            </a:r>
            <a:endParaRPr lang="en-US" sz="1350" dirty="0"/>
          </a:p>
        </p:txBody>
      </p:sp>
      <p:sp>
        <p:nvSpPr>
          <p:cNvPr id="37" name="Text 2"/>
          <p:cNvSpPr/>
          <p:nvPr/>
        </p:nvSpPr>
        <p:spPr>
          <a:xfrm>
            <a:off x="771525" y="1943100"/>
            <a:ext cx="33623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Date de naissance → Plages d'âge</a:t>
            </a:r>
            <a:endParaRPr lang="en-US" sz="1500" dirty="0"/>
          </a:p>
        </p:txBody>
      </p:sp>
      <p:sp>
        <p:nvSpPr>
          <p:cNvPr id="38" name="Text 3"/>
          <p:cNvSpPr/>
          <p:nvPr/>
        </p:nvSpPr>
        <p:spPr>
          <a:xfrm>
            <a:off x="523875" y="2552700"/>
            <a:ext cx="33623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de la date de naissance en plages d'âge pour éviter l'identification directe des individus.</a:t>
            </a:r>
            <a:endParaRPr lang="en-US" sz="1200" dirty="0"/>
          </a:p>
        </p:txBody>
      </p:sp>
      <p:sp>
        <p:nvSpPr>
          <p:cNvPr id="39" name="Text 4"/>
          <p:cNvSpPr/>
          <p:nvPr/>
        </p:nvSpPr>
        <p:spPr>
          <a:xfrm>
            <a:off x="609600" y="3581400"/>
            <a:ext cx="93547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Avant</a:t>
            </a:r>
            <a:endParaRPr lang="en-US" sz="1050" dirty="0"/>
          </a:p>
        </p:txBody>
      </p:sp>
      <p:sp>
        <p:nvSpPr>
          <p:cNvPr id="40" name="Text 5"/>
          <p:cNvSpPr/>
          <p:nvPr/>
        </p:nvSpPr>
        <p:spPr>
          <a:xfrm>
            <a:off x="609600" y="3771900"/>
            <a:ext cx="93547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1980-05-15</a:t>
            </a:r>
            <a:endParaRPr lang="en-US" sz="1200" dirty="0"/>
          </a:p>
        </p:txBody>
      </p:sp>
      <p:sp>
        <p:nvSpPr>
          <p:cNvPr id="41" name="Text 6"/>
          <p:cNvSpPr/>
          <p:nvPr/>
        </p:nvSpPr>
        <p:spPr>
          <a:xfrm>
            <a:off x="3267670" y="3581400"/>
            <a:ext cx="46773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Après</a:t>
            </a:r>
            <a:endParaRPr lang="en-US" sz="1050" dirty="0"/>
          </a:p>
        </p:txBody>
      </p:sp>
      <p:sp>
        <p:nvSpPr>
          <p:cNvPr id="42" name="Text 7"/>
          <p:cNvSpPr/>
          <p:nvPr/>
        </p:nvSpPr>
        <p:spPr>
          <a:xfrm>
            <a:off x="3267670" y="3771900"/>
            <a:ext cx="46773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40-44</a:t>
            </a:r>
            <a:endParaRPr lang="en-US" sz="1200" dirty="0"/>
          </a:p>
        </p:txBody>
      </p:sp>
      <p:sp>
        <p:nvSpPr>
          <p:cNvPr id="43" name="Text 8"/>
          <p:cNvSpPr/>
          <p:nvPr/>
        </p:nvSpPr>
        <p:spPr>
          <a:xfrm>
            <a:off x="628650" y="4381500"/>
            <a:ext cx="4023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Conserve la granularité utile pour l'analyse</a:t>
            </a:r>
            <a:endParaRPr lang="en-US" sz="1050" dirty="0"/>
          </a:p>
        </p:txBody>
      </p:sp>
      <p:sp>
        <p:nvSpPr>
          <p:cNvPr id="44" name="Text 9"/>
          <p:cNvSpPr/>
          <p:nvPr/>
        </p:nvSpPr>
        <p:spPr>
          <a:xfrm>
            <a:off x="4733925" y="1943100"/>
            <a:ext cx="403479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Nombre d'enfants → Oui/Non</a:t>
            </a:r>
            <a:endParaRPr lang="en-US" sz="1500" dirty="0"/>
          </a:p>
        </p:txBody>
      </p:sp>
      <p:sp>
        <p:nvSpPr>
          <p:cNvPr id="45" name="Text 10"/>
          <p:cNvSpPr/>
          <p:nvPr/>
        </p:nvSpPr>
        <p:spPr>
          <a:xfrm>
            <a:off x="4486275" y="2286000"/>
            <a:ext cx="33623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Transformation du nombre d'enfants en indicateur binaire pour réduire la précision des données.</a:t>
            </a:r>
            <a:endParaRPr lang="en-US" sz="1200" dirty="0"/>
          </a:p>
        </p:txBody>
      </p:sp>
      <p:sp>
        <p:nvSpPr>
          <p:cNvPr id="46" name="Text 11"/>
          <p:cNvSpPr/>
          <p:nvPr/>
        </p:nvSpPr>
        <p:spPr>
          <a:xfrm>
            <a:off x="4572000" y="3086100"/>
            <a:ext cx="75241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Avant</a:t>
            </a:r>
            <a:endParaRPr lang="en-US" sz="1050" dirty="0"/>
          </a:p>
        </p:txBody>
      </p:sp>
      <p:sp>
        <p:nvSpPr>
          <p:cNvPr id="47" name="Text 12"/>
          <p:cNvSpPr/>
          <p:nvPr/>
        </p:nvSpPr>
        <p:spPr>
          <a:xfrm>
            <a:off x="4572000" y="3276600"/>
            <a:ext cx="75241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enfants</a:t>
            </a:r>
            <a:endParaRPr lang="en-US" sz="1200" dirty="0"/>
          </a:p>
        </p:txBody>
      </p:sp>
      <p:sp>
        <p:nvSpPr>
          <p:cNvPr id="48" name="Text 13"/>
          <p:cNvSpPr/>
          <p:nvPr/>
        </p:nvSpPr>
        <p:spPr>
          <a:xfrm>
            <a:off x="7271593" y="3086100"/>
            <a:ext cx="41808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Après</a:t>
            </a:r>
            <a:endParaRPr lang="en-US" sz="1050" dirty="0"/>
          </a:p>
        </p:txBody>
      </p:sp>
      <p:sp>
        <p:nvSpPr>
          <p:cNvPr id="49" name="Text 14"/>
          <p:cNvSpPr/>
          <p:nvPr/>
        </p:nvSpPr>
        <p:spPr>
          <a:xfrm>
            <a:off x="7271593" y="3276600"/>
            <a:ext cx="4180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</a:t>
            </a:r>
            <a:endParaRPr lang="en-US" sz="1200" dirty="0"/>
          </a:p>
        </p:txBody>
      </p:sp>
      <p:sp>
        <p:nvSpPr>
          <p:cNvPr id="50" name="Text 15"/>
          <p:cNvSpPr/>
          <p:nvPr/>
        </p:nvSpPr>
        <p:spPr>
          <a:xfrm>
            <a:off x="4591050" y="3886200"/>
            <a:ext cx="4023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Les valeurs nulles deviennent "NA"</a:t>
            </a:r>
            <a:endParaRPr lang="en-US" sz="1050" dirty="0"/>
          </a:p>
        </p:txBody>
      </p:sp>
      <p:sp>
        <p:nvSpPr>
          <p:cNvPr id="51" name="Text 16"/>
          <p:cNvSpPr/>
          <p:nvPr/>
        </p:nvSpPr>
        <p:spPr>
          <a:xfrm>
            <a:off x="8715375" y="1943100"/>
            <a:ext cx="33623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Points perdus → Plages de valeurs</a:t>
            </a:r>
            <a:endParaRPr lang="en-US" sz="1500" dirty="0"/>
          </a:p>
        </p:txBody>
      </p:sp>
      <p:sp>
        <p:nvSpPr>
          <p:cNvPr id="52" name="Text 17"/>
          <p:cNvSpPr/>
          <p:nvPr/>
        </p:nvSpPr>
        <p:spPr>
          <a:xfrm>
            <a:off x="8448675" y="2552700"/>
            <a:ext cx="33623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Agrégation des points perdus en plages pour anonymiser les informations relatives aux antécédents de conduite.</a:t>
            </a:r>
            <a:endParaRPr lang="en-US" sz="1200" dirty="0"/>
          </a:p>
        </p:txBody>
      </p:sp>
      <p:sp>
        <p:nvSpPr>
          <p:cNvPr id="53" name="Text 18"/>
          <p:cNvSpPr/>
          <p:nvPr/>
        </p:nvSpPr>
        <p:spPr>
          <a:xfrm>
            <a:off x="8534400" y="3581400"/>
            <a:ext cx="640616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Avant</a:t>
            </a:r>
            <a:endParaRPr lang="en-US" sz="1050" dirty="0"/>
          </a:p>
        </p:txBody>
      </p:sp>
      <p:sp>
        <p:nvSpPr>
          <p:cNvPr id="54" name="Text 19"/>
          <p:cNvSpPr/>
          <p:nvPr/>
        </p:nvSpPr>
        <p:spPr>
          <a:xfrm>
            <a:off x="8534400" y="3771900"/>
            <a:ext cx="6406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points</a:t>
            </a:r>
            <a:endParaRPr lang="en-US" sz="1200" dirty="0"/>
          </a:p>
        </p:txBody>
      </p:sp>
      <p:sp>
        <p:nvSpPr>
          <p:cNvPr id="55" name="Text 20"/>
          <p:cNvSpPr/>
          <p:nvPr/>
        </p:nvSpPr>
        <p:spPr>
          <a:xfrm>
            <a:off x="11233993" y="3581400"/>
            <a:ext cx="41808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Après</a:t>
            </a:r>
            <a:endParaRPr lang="en-US" sz="1050" dirty="0"/>
          </a:p>
        </p:txBody>
      </p:sp>
      <p:sp>
        <p:nvSpPr>
          <p:cNvPr id="56" name="Text 21"/>
          <p:cNvSpPr/>
          <p:nvPr/>
        </p:nvSpPr>
        <p:spPr>
          <a:xfrm>
            <a:off x="11233993" y="3771900"/>
            <a:ext cx="4180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580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3-5</a:t>
            </a:r>
            <a:endParaRPr lang="en-US" sz="1200" dirty="0"/>
          </a:p>
        </p:txBody>
      </p:sp>
      <p:sp>
        <p:nvSpPr>
          <p:cNvPr id="57" name="Text 22"/>
          <p:cNvSpPr/>
          <p:nvPr/>
        </p:nvSpPr>
        <p:spPr>
          <a:xfrm>
            <a:off x="8553450" y="4381500"/>
            <a:ext cx="40233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Réduit la précision tout en conservant l'information</a:t>
            </a:r>
            <a:endParaRPr lang="en-US" sz="1050" dirty="0"/>
          </a:p>
        </p:txBody>
      </p:sp>
      <p:sp>
        <p:nvSpPr>
          <p:cNvPr id="58" name="Text 23"/>
          <p:cNvSpPr/>
          <p:nvPr/>
        </p:nvSpPr>
        <p:spPr>
          <a:xfrm>
            <a:off x="628650" y="5181600"/>
            <a:ext cx="11430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Ces transformations garantissent que les données utilisées pour l'analyse respectent les principes d'anonymisation et de minimisation des données, tout en conservant leur utilité pour les objectifs métier.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990600"/>
            <a:ext cx="5715000" cy="5334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238250"/>
            <a:ext cx="22860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00" y="2743200"/>
            <a:ext cx="1752600" cy="876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1800" y="3048000"/>
            <a:ext cx="22860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800" y="2743200"/>
            <a:ext cx="1752600" cy="876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848100"/>
            <a:ext cx="5257800" cy="1028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43400"/>
            <a:ext cx="16002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2570" y="4438650"/>
            <a:ext cx="1143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6000" y="4343400"/>
            <a:ext cx="16002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8970" y="4438650"/>
            <a:ext cx="1143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2400" y="4343400"/>
            <a:ext cx="16002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5370" y="4438650"/>
            <a:ext cx="1143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52197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990600"/>
            <a:ext cx="5715000" cy="5334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238250"/>
            <a:ext cx="1714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86600" y="2362200"/>
            <a:ext cx="1752600" cy="14097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600" y="2933700"/>
            <a:ext cx="228600" cy="2286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2600" y="2628900"/>
            <a:ext cx="1752600" cy="876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924300"/>
            <a:ext cx="5257800" cy="17526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9400" y="4476750"/>
            <a:ext cx="1524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88250" y="4762500"/>
            <a:ext cx="1650950" cy="6858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600" y="4972050"/>
            <a:ext cx="228600" cy="2286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72600" y="4895850"/>
            <a:ext cx="1650950" cy="4191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5886450"/>
            <a:ext cx="152400" cy="152400"/>
          </a:xfrm>
          <a:prstGeom prst="rect">
            <a:avLst/>
          </a:prstGeom>
        </p:spPr>
      </p:pic>
      <p:sp>
        <p:nvSpPr>
          <p:cNvPr id="29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Agrégation et Géolocalisation des Données</a:t>
            </a:r>
            <a:endParaRPr lang="en-US" sz="2700" dirty="0"/>
          </a:p>
        </p:txBody>
      </p:sp>
      <p:sp>
        <p:nvSpPr>
          <p:cNvPr id="30" name="Text 1"/>
          <p:cNvSpPr/>
          <p:nvPr/>
        </p:nvSpPr>
        <p:spPr>
          <a:xfrm>
            <a:off x="762000" y="1219200"/>
            <a:ext cx="52578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Transformation des Tarifs en Plages Tarifaires</a:t>
            </a:r>
            <a:endParaRPr lang="en-US" sz="1800" dirty="0"/>
          </a:p>
        </p:txBody>
      </p:sp>
      <p:sp>
        <p:nvSpPr>
          <p:cNvPr id="31" name="Text 2"/>
          <p:cNvSpPr/>
          <p:nvPr/>
        </p:nvSpPr>
        <p:spPr>
          <a:xfrm>
            <a:off x="457200" y="1981200"/>
            <a:ext cx="5257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colonne </a:t>
            </a: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tarif_devis</a:t>
            </a: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été transformée en plages tarifaires pour anonymiser les montants exacts des devis.</a:t>
            </a:r>
            <a:endParaRPr lang="en-US" sz="1350" dirty="0"/>
          </a:p>
        </p:txBody>
      </p:sp>
      <p:sp>
        <p:nvSpPr>
          <p:cNvPr id="32" name="Text 3"/>
          <p:cNvSpPr/>
          <p:nvPr/>
        </p:nvSpPr>
        <p:spPr>
          <a:xfrm>
            <a:off x="1600929" y="2886075"/>
            <a:ext cx="68419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Avant</a:t>
            </a:r>
            <a:endParaRPr lang="en-US" sz="1200" dirty="0"/>
          </a:p>
        </p:txBody>
      </p:sp>
      <p:sp>
        <p:nvSpPr>
          <p:cNvPr id="33" name="Text 4"/>
          <p:cNvSpPr/>
          <p:nvPr/>
        </p:nvSpPr>
        <p:spPr>
          <a:xfrm>
            <a:off x="1074420" y="3200400"/>
            <a:ext cx="17373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325.50</a:t>
            </a:r>
            <a:endParaRPr lang="en-US" sz="1350" dirty="0"/>
          </a:p>
        </p:txBody>
      </p:sp>
      <p:sp>
        <p:nvSpPr>
          <p:cNvPr id="34" name="Text 5"/>
          <p:cNvSpPr/>
          <p:nvPr/>
        </p:nvSpPr>
        <p:spPr>
          <a:xfrm>
            <a:off x="3878357" y="2886075"/>
            <a:ext cx="701338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Après</a:t>
            </a:r>
            <a:endParaRPr lang="en-US" sz="1200" dirty="0"/>
          </a:p>
        </p:txBody>
      </p:sp>
      <p:sp>
        <p:nvSpPr>
          <p:cNvPr id="35" name="Text 6"/>
          <p:cNvSpPr/>
          <p:nvPr/>
        </p:nvSpPr>
        <p:spPr>
          <a:xfrm>
            <a:off x="3360420" y="3200400"/>
            <a:ext cx="17373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300-349</a:t>
            </a:r>
            <a:endParaRPr lang="en-US" sz="1350" dirty="0"/>
          </a:p>
        </p:txBody>
      </p:sp>
      <p:sp>
        <p:nvSpPr>
          <p:cNvPr id="36" name="Text 7"/>
          <p:cNvSpPr/>
          <p:nvPr/>
        </p:nvSpPr>
        <p:spPr>
          <a:xfrm>
            <a:off x="609600" y="4000500"/>
            <a:ext cx="5943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Exemples de Plages Tarifaires :</a:t>
            </a:r>
            <a:endParaRPr lang="en-US" sz="1500" dirty="0"/>
          </a:p>
        </p:txBody>
      </p:sp>
      <p:sp>
        <p:nvSpPr>
          <p:cNvPr id="37" name="Text 8"/>
          <p:cNvSpPr/>
          <p:nvPr/>
        </p:nvSpPr>
        <p:spPr>
          <a:xfrm>
            <a:off x="457200" y="4404561"/>
            <a:ext cx="1920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250-299</a:t>
            </a:r>
            <a:endParaRPr lang="en-US" sz="1200" dirty="0"/>
          </a:p>
        </p:txBody>
      </p:sp>
      <p:sp>
        <p:nvSpPr>
          <p:cNvPr id="38" name="Text 9"/>
          <p:cNvSpPr/>
          <p:nvPr/>
        </p:nvSpPr>
        <p:spPr>
          <a:xfrm>
            <a:off x="2137470" y="4404561"/>
            <a:ext cx="1920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300-349</a:t>
            </a:r>
            <a:endParaRPr lang="en-US" sz="1200" dirty="0"/>
          </a:p>
        </p:txBody>
      </p:sp>
      <p:sp>
        <p:nvSpPr>
          <p:cNvPr id="39" name="Text 10"/>
          <p:cNvSpPr/>
          <p:nvPr/>
        </p:nvSpPr>
        <p:spPr>
          <a:xfrm>
            <a:off x="3832860" y="4389020"/>
            <a:ext cx="192024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350-399</a:t>
            </a:r>
            <a:endParaRPr lang="en-US" sz="1200" dirty="0"/>
          </a:p>
        </p:txBody>
      </p:sp>
      <p:sp>
        <p:nvSpPr>
          <p:cNvPr id="40" name="Text 11"/>
          <p:cNvSpPr/>
          <p:nvPr/>
        </p:nvSpPr>
        <p:spPr>
          <a:xfrm>
            <a:off x="685800" y="5029200"/>
            <a:ext cx="50292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Cela rend les données compatibles avec une analyse statistique tout en respectant le RGPD</a:t>
            </a:r>
            <a:endParaRPr lang="en-US" sz="1350" dirty="0"/>
          </a:p>
        </p:txBody>
      </p:sp>
      <p:sp>
        <p:nvSpPr>
          <p:cNvPr id="41" name="Text 12"/>
          <p:cNvSpPr/>
          <p:nvPr/>
        </p:nvSpPr>
        <p:spPr>
          <a:xfrm>
            <a:off x="6724650" y="1219200"/>
            <a:ext cx="630936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Extraction des Codes Département</a:t>
            </a:r>
            <a:endParaRPr lang="en-US" sz="1800" dirty="0"/>
          </a:p>
        </p:txBody>
      </p:sp>
      <p:sp>
        <p:nvSpPr>
          <p:cNvPr id="42" name="Text 13"/>
          <p:cNvSpPr/>
          <p:nvPr/>
        </p:nvSpPr>
        <p:spPr>
          <a:xfrm>
            <a:off x="6477000" y="1676400"/>
            <a:ext cx="52578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partir de l'adresse complète, seul le code département a été extrait pour anonymiser les informations géographiques.</a:t>
            </a:r>
            <a:endParaRPr lang="en-US" sz="1350" dirty="0"/>
          </a:p>
        </p:txBody>
      </p:sp>
      <p:sp>
        <p:nvSpPr>
          <p:cNvPr id="43" name="Text 14"/>
          <p:cNvSpPr/>
          <p:nvPr/>
        </p:nvSpPr>
        <p:spPr>
          <a:xfrm>
            <a:off x="7620729" y="2505075"/>
            <a:ext cx="68419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Avant</a:t>
            </a:r>
            <a:endParaRPr lang="en-US" sz="1200" dirty="0"/>
          </a:p>
        </p:txBody>
      </p:sp>
      <p:sp>
        <p:nvSpPr>
          <p:cNvPr id="44" name="Text 15"/>
          <p:cNvSpPr/>
          <p:nvPr/>
        </p:nvSpPr>
        <p:spPr>
          <a:xfrm>
            <a:off x="7239000" y="2819400"/>
            <a:ext cx="14478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"24 Rue de la Paix, 75008 Paris"</a:t>
            </a:r>
            <a:endParaRPr lang="en-US" sz="1350" dirty="0"/>
          </a:p>
        </p:txBody>
      </p:sp>
      <p:sp>
        <p:nvSpPr>
          <p:cNvPr id="45" name="Text 16"/>
          <p:cNvSpPr/>
          <p:nvPr/>
        </p:nvSpPr>
        <p:spPr>
          <a:xfrm>
            <a:off x="9898157" y="2771775"/>
            <a:ext cx="701338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Après</a:t>
            </a:r>
            <a:endParaRPr lang="en-US" sz="1200" dirty="0"/>
          </a:p>
        </p:txBody>
      </p:sp>
      <p:sp>
        <p:nvSpPr>
          <p:cNvPr id="46" name="Text 17"/>
          <p:cNvSpPr/>
          <p:nvPr/>
        </p:nvSpPr>
        <p:spPr>
          <a:xfrm>
            <a:off x="9525000" y="3086100"/>
            <a:ext cx="1447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</a:t>
            </a:r>
            <a:endParaRPr lang="en-US" sz="1350" dirty="0"/>
          </a:p>
        </p:txBody>
      </p:sp>
      <p:sp>
        <p:nvSpPr>
          <p:cNvPr id="47" name="Text 18"/>
          <p:cNvSpPr/>
          <p:nvPr/>
        </p:nvSpPr>
        <p:spPr>
          <a:xfrm>
            <a:off x="6629400" y="4076700"/>
            <a:ext cx="59436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Gestion des Codes Postaux à 4 Chiffres :</a:t>
            </a:r>
            <a:endParaRPr lang="en-US" sz="1500" dirty="0"/>
          </a:p>
        </p:txBody>
      </p:sp>
      <p:sp>
        <p:nvSpPr>
          <p:cNvPr id="48" name="Text 19"/>
          <p:cNvSpPr/>
          <p:nvPr/>
        </p:nvSpPr>
        <p:spPr>
          <a:xfrm>
            <a:off x="6858000" y="4419600"/>
            <a:ext cx="203596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Départements 01 à 09</a:t>
            </a:r>
            <a:endParaRPr lang="en-US" sz="1350" dirty="0"/>
          </a:p>
        </p:txBody>
      </p:sp>
      <p:sp>
        <p:nvSpPr>
          <p:cNvPr id="49" name="Text 20"/>
          <p:cNvSpPr/>
          <p:nvPr/>
        </p:nvSpPr>
        <p:spPr>
          <a:xfrm>
            <a:off x="7264450" y="4838700"/>
            <a:ext cx="149855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“6000 Nice" → “6"</a:t>
            </a:r>
            <a:endParaRPr lang="en-US" sz="1350" dirty="0"/>
          </a:p>
        </p:txBody>
      </p:sp>
      <p:sp>
        <p:nvSpPr>
          <p:cNvPr id="50" name="Text 21"/>
          <p:cNvSpPr/>
          <p:nvPr/>
        </p:nvSpPr>
        <p:spPr>
          <a:xfrm>
            <a:off x="9298945" y="4972050"/>
            <a:ext cx="17982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"0600" → "06"</a:t>
            </a:r>
            <a:endParaRPr lang="en-US" sz="1350" dirty="0"/>
          </a:p>
        </p:txBody>
      </p:sp>
      <p:sp>
        <p:nvSpPr>
          <p:cNvPr id="51" name="Text 22"/>
          <p:cNvSpPr/>
          <p:nvPr/>
        </p:nvSpPr>
        <p:spPr>
          <a:xfrm>
            <a:off x="6705600" y="5829300"/>
            <a:ext cx="487239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Assurant la cohérence des données départementales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667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847725"/>
            <a:ext cx="190500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1162050"/>
            <a:ext cx="11887200" cy="49720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00" y="1314450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9454" y="1276350"/>
            <a:ext cx="1765846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73754" y="135255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700" y="1657350"/>
            <a:ext cx="11658600" cy="1028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6700" y="2819400"/>
            <a:ext cx="22860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700" y="3143250"/>
            <a:ext cx="49143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130" y="3143250"/>
            <a:ext cx="1287661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5791" y="3143250"/>
            <a:ext cx="1337965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83756" y="3143250"/>
            <a:ext cx="2345829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9585" y="3143250"/>
            <a:ext cx="1287512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17097" y="3143250"/>
            <a:ext cx="1160413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7510" y="3143250"/>
            <a:ext cx="880765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58275" y="3143250"/>
            <a:ext cx="1202382" cy="381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60657" y="3143250"/>
            <a:ext cx="1109663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370320" y="3143250"/>
            <a:ext cx="82168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66700" y="3524250"/>
            <a:ext cx="491430" cy="1262063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8130" y="3524250"/>
            <a:ext cx="1287661" cy="126206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045791" y="3524250"/>
            <a:ext cx="1337965" cy="126206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83756" y="3524250"/>
            <a:ext cx="2345829" cy="126206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29585" y="3524250"/>
            <a:ext cx="1287512" cy="1262063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17097" y="3524250"/>
            <a:ext cx="1160413" cy="1262063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77510" y="3524250"/>
            <a:ext cx="880765" cy="1262063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58275" y="3524250"/>
            <a:ext cx="1202382" cy="1262063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60657" y="3524250"/>
            <a:ext cx="1109663" cy="1262063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370320" y="3524250"/>
            <a:ext cx="821680" cy="1262063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66700" y="4786313"/>
            <a:ext cx="11925300" cy="172402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66700" y="4786313"/>
            <a:ext cx="491430" cy="17240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58130" y="4786313"/>
            <a:ext cx="1287661" cy="1724025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045791" y="4786313"/>
            <a:ext cx="1337965" cy="1724025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383756" y="4786313"/>
            <a:ext cx="2345829" cy="1724025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729585" y="4786313"/>
            <a:ext cx="1287512" cy="1724025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017097" y="4786313"/>
            <a:ext cx="1160413" cy="1724025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177510" y="4786313"/>
            <a:ext cx="880765" cy="17240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058275" y="4786313"/>
            <a:ext cx="1202382" cy="1724025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260657" y="4786313"/>
            <a:ext cx="1109663" cy="1724025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370320" y="4786313"/>
            <a:ext cx="821680" cy="1724025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266700" y="5638800"/>
            <a:ext cx="3810000" cy="38100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42900" y="5753100"/>
            <a:ext cx="152400" cy="1524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191000" y="5638800"/>
            <a:ext cx="3810000" cy="3810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4267200" y="5753100"/>
            <a:ext cx="152400" cy="1524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115300" y="5638800"/>
            <a:ext cx="3810000" cy="38100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191500" y="5753100"/>
            <a:ext cx="152400" cy="152400"/>
          </a:xfrm>
          <a:prstGeom prst="rect">
            <a:avLst/>
          </a:prstGeom>
        </p:spPr>
      </p:pic>
      <p:sp>
        <p:nvSpPr>
          <p:cNvPr id="49" name="Text 0"/>
          <p:cNvSpPr/>
          <p:nvPr/>
        </p:nvSpPr>
        <p:spPr>
          <a:xfrm>
            <a:off x="-1047750" y="142875"/>
            <a:ext cx="142875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Démonstration de l'Exécution SQL</a:t>
            </a:r>
            <a:endParaRPr lang="en-US" sz="2700" dirty="0"/>
          </a:p>
        </p:txBody>
      </p:sp>
      <p:sp>
        <p:nvSpPr>
          <p:cNvPr id="50" name="Text 1"/>
          <p:cNvSpPr/>
          <p:nvPr/>
        </p:nvSpPr>
        <p:spPr>
          <a:xfrm>
            <a:off x="419100" y="819150"/>
            <a:ext cx="118872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5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Résultat de l'exécution réussie</a:t>
            </a: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la requête SQL</a:t>
            </a:r>
            <a:endParaRPr lang="en-US" sz="1500" dirty="0"/>
          </a:p>
        </p:txBody>
      </p:sp>
      <p:sp>
        <p:nvSpPr>
          <p:cNvPr id="51" name="Text 2"/>
          <p:cNvSpPr/>
          <p:nvPr/>
        </p:nvSpPr>
        <p:spPr>
          <a:xfrm>
            <a:off x="628650" y="1295400"/>
            <a:ext cx="2232958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Requête SQL</a:t>
            </a:r>
            <a:endParaRPr lang="en-US" sz="1800" dirty="0"/>
          </a:p>
        </p:txBody>
      </p:sp>
      <p:sp>
        <p:nvSpPr>
          <p:cNvPr id="52" name="Text 3"/>
          <p:cNvSpPr/>
          <p:nvPr/>
        </p:nvSpPr>
        <p:spPr>
          <a:xfrm>
            <a:off x="10464254" y="1362075"/>
            <a:ext cx="184469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3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Exécution réussie</a:t>
            </a:r>
            <a:endParaRPr lang="en-US" sz="1200" dirty="0"/>
          </a:p>
        </p:txBody>
      </p:sp>
      <p:sp>
        <p:nvSpPr>
          <p:cNvPr id="53" name="Text 4"/>
          <p:cNvSpPr/>
          <p:nvPr/>
        </p:nvSpPr>
        <p:spPr>
          <a:xfrm>
            <a:off x="381000" y="1809750"/>
            <a:ext cx="22326451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SELECT sexe, date_naissance, nombre_enfants, enfant_conduite_accompagne, usage_vehicule, type_vehicule, est_rouge, points_perdus, age_vehicule, type_conduite, date_demande, etat_dossier, formule, tarif_devis, adresse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FROM base_client </a:t>
            </a:r>
            <a:endParaRPr lang="en-US" sz="135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WHERE etat_dossier = 'complet';</a:t>
            </a:r>
            <a:endParaRPr lang="en-US" sz="1350" dirty="0"/>
          </a:p>
        </p:txBody>
      </p:sp>
      <p:sp>
        <p:nvSpPr>
          <p:cNvPr id="54" name="Text 5"/>
          <p:cNvSpPr/>
          <p:nvPr/>
        </p:nvSpPr>
        <p:spPr>
          <a:xfrm>
            <a:off x="571500" y="2800350"/>
            <a:ext cx="344543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Résultats de la requête</a:t>
            </a:r>
            <a:endParaRPr lang="en-US" sz="1800" dirty="0"/>
          </a:p>
        </p:txBody>
      </p:sp>
      <p:sp>
        <p:nvSpPr>
          <p:cNvPr id="55" name="Text 6"/>
          <p:cNvSpPr/>
          <p:nvPr/>
        </p:nvSpPr>
        <p:spPr>
          <a:xfrm>
            <a:off x="10544324" y="2838450"/>
            <a:ext cx="16571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r>
              <a:rPr lang="en-US" sz="1200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lignes retournées</a:t>
            </a:r>
            <a:endParaRPr lang="en-US" sz="1200" dirty="0"/>
          </a:p>
        </p:txBody>
      </p:sp>
      <p:sp>
        <p:nvSpPr>
          <p:cNvPr id="56" name="Text 7"/>
          <p:cNvSpPr/>
          <p:nvPr/>
        </p:nvSpPr>
        <p:spPr>
          <a:xfrm>
            <a:off x="342900" y="3143250"/>
            <a:ext cx="58971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sexe</a:t>
            </a:r>
            <a:endParaRPr lang="en-US" sz="1200" dirty="0"/>
          </a:p>
        </p:txBody>
      </p:sp>
      <p:sp>
        <p:nvSpPr>
          <p:cNvPr id="57" name="Text 8"/>
          <p:cNvSpPr/>
          <p:nvPr/>
        </p:nvSpPr>
        <p:spPr>
          <a:xfrm>
            <a:off x="834330" y="3143250"/>
            <a:ext cx="154519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date_naissance</a:t>
            </a:r>
            <a:endParaRPr lang="en-US" sz="1200" dirty="0"/>
          </a:p>
        </p:txBody>
      </p:sp>
      <p:sp>
        <p:nvSpPr>
          <p:cNvPr id="58" name="Text 9"/>
          <p:cNvSpPr/>
          <p:nvPr/>
        </p:nvSpPr>
        <p:spPr>
          <a:xfrm>
            <a:off x="2121991" y="3143250"/>
            <a:ext cx="160555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nombre_enfants</a:t>
            </a:r>
            <a:endParaRPr lang="en-US" sz="1200" dirty="0"/>
          </a:p>
        </p:txBody>
      </p:sp>
      <p:sp>
        <p:nvSpPr>
          <p:cNvPr id="59" name="Text 10"/>
          <p:cNvSpPr/>
          <p:nvPr/>
        </p:nvSpPr>
        <p:spPr>
          <a:xfrm>
            <a:off x="3459956" y="3143250"/>
            <a:ext cx="281499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enfant_conduite_accompagne</a:t>
            </a:r>
            <a:endParaRPr lang="en-US" sz="1200" dirty="0"/>
          </a:p>
        </p:txBody>
      </p:sp>
      <p:sp>
        <p:nvSpPr>
          <p:cNvPr id="60" name="Text 11"/>
          <p:cNvSpPr/>
          <p:nvPr/>
        </p:nvSpPr>
        <p:spPr>
          <a:xfrm>
            <a:off x="5805785" y="3143250"/>
            <a:ext cx="154501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usage_vehicule</a:t>
            </a:r>
            <a:endParaRPr lang="en-US" sz="1200" dirty="0"/>
          </a:p>
        </p:txBody>
      </p:sp>
      <p:sp>
        <p:nvSpPr>
          <p:cNvPr id="61" name="Text 12"/>
          <p:cNvSpPr/>
          <p:nvPr/>
        </p:nvSpPr>
        <p:spPr>
          <a:xfrm>
            <a:off x="7093297" y="3143250"/>
            <a:ext cx="139249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type_vehicule</a:t>
            </a:r>
            <a:endParaRPr lang="en-US" sz="1200" dirty="0"/>
          </a:p>
        </p:txBody>
      </p:sp>
      <p:sp>
        <p:nvSpPr>
          <p:cNvPr id="62" name="Text 13"/>
          <p:cNvSpPr/>
          <p:nvPr/>
        </p:nvSpPr>
        <p:spPr>
          <a:xfrm>
            <a:off x="8253710" y="3143250"/>
            <a:ext cx="105691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est_rouge</a:t>
            </a:r>
            <a:endParaRPr lang="en-US" sz="1200" dirty="0"/>
          </a:p>
        </p:txBody>
      </p:sp>
      <p:sp>
        <p:nvSpPr>
          <p:cNvPr id="63" name="Text 14"/>
          <p:cNvSpPr/>
          <p:nvPr/>
        </p:nvSpPr>
        <p:spPr>
          <a:xfrm>
            <a:off x="9134475" y="3143250"/>
            <a:ext cx="1442859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points_perdus</a:t>
            </a:r>
            <a:endParaRPr lang="en-US" sz="1200" dirty="0"/>
          </a:p>
        </p:txBody>
      </p:sp>
      <p:sp>
        <p:nvSpPr>
          <p:cNvPr id="64" name="Text 15"/>
          <p:cNvSpPr/>
          <p:nvPr/>
        </p:nvSpPr>
        <p:spPr>
          <a:xfrm>
            <a:off x="10336857" y="3143250"/>
            <a:ext cx="133159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age_vehicule</a:t>
            </a:r>
            <a:endParaRPr lang="en-US" sz="1200" dirty="0"/>
          </a:p>
        </p:txBody>
      </p:sp>
      <p:sp>
        <p:nvSpPr>
          <p:cNvPr id="65" name="Text 16"/>
          <p:cNvSpPr/>
          <p:nvPr/>
        </p:nvSpPr>
        <p:spPr>
          <a:xfrm>
            <a:off x="11446520" y="3143250"/>
            <a:ext cx="142267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type_conduite</a:t>
            </a:r>
            <a:endParaRPr lang="en-US" sz="1200" dirty="0"/>
          </a:p>
        </p:txBody>
      </p:sp>
      <p:sp>
        <p:nvSpPr>
          <p:cNvPr id="66" name="Text 17"/>
          <p:cNvSpPr/>
          <p:nvPr/>
        </p:nvSpPr>
        <p:spPr>
          <a:xfrm>
            <a:off x="12632085" y="3143250"/>
            <a:ext cx="146357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date_demande</a:t>
            </a:r>
            <a:endParaRPr lang="en-US" sz="1200" dirty="0"/>
          </a:p>
        </p:txBody>
      </p:sp>
      <p:sp>
        <p:nvSpPr>
          <p:cNvPr id="67" name="Text 18"/>
          <p:cNvSpPr/>
          <p:nvPr/>
        </p:nvSpPr>
        <p:spPr>
          <a:xfrm>
            <a:off x="13851731" y="3143250"/>
            <a:ext cx="126033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etat_dossier</a:t>
            </a:r>
            <a:endParaRPr lang="en-US" sz="1200" dirty="0"/>
          </a:p>
        </p:txBody>
      </p:sp>
      <p:sp>
        <p:nvSpPr>
          <p:cNvPr id="68" name="Text 19"/>
          <p:cNvSpPr/>
          <p:nvPr/>
        </p:nvSpPr>
        <p:spPr>
          <a:xfrm>
            <a:off x="14902011" y="3143250"/>
            <a:ext cx="8535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formule</a:t>
            </a:r>
            <a:endParaRPr lang="en-US" sz="1200" dirty="0"/>
          </a:p>
        </p:txBody>
      </p:sp>
      <p:sp>
        <p:nvSpPr>
          <p:cNvPr id="69" name="Text 20"/>
          <p:cNvSpPr/>
          <p:nvPr/>
        </p:nvSpPr>
        <p:spPr>
          <a:xfrm>
            <a:off x="15613261" y="3143250"/>
            <a:ext cx="109781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tarif_devis</a:t>
            </a:r>
            <a:endParaRPr lang="en-US" sz="1200" dirty="0"/>
          </a:p>
        </p:txBody>
      </p:sp>
      <p:sp>
        <p:nvSpPr>
          <p:cNvPr id="70" name="Text 21"/>
          <p:cNvSpPr/>
          <p:nvPr/>
        </p:nvSpPr>
        <p:spPr>
          <a:xfrm>
            <a:off x="16528107" y="3143250"/>
            <a:ext cx="924758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highlight>
                  <a:srgbClr val="8FBC8F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adresse</a:t>
            </a:r>
            <a:endParaRPr lang="en-US" sz="1200" dirty="0"/>
          </a:p>
        </p:txBody>
      </p:sp>
      <p:sp>
        <p:nvSpPr>
          <p:cNvPr id="71" name="Text 22"/>
          <p:cNvSpPr/>
          <p:nvPr/>
        </p:nvSpPr>
        <p:spPr>
          <a:xfrm>
            <a:off x="342900" y="3524250"/>
            <a:ext cx="491430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200" dirty="0"/>
          </a:p>
        </p:txBody>
      </p:sp>
      <p:sp>
        <p:nvSpPr>
          <p:cNvPr id="72" name="Text 23"/>
          <p:cNvSpPr/>
          <p:nvPr/>
        </p:nvSpPr>
        <p:spPr>
          <a:xfrm>
            <a:off x="834330" y="3524250"/>
            <a:ext cx="1545193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1980-05-15</a:t>
            </a:r>
            <a:endParaRPr lang="en-US" sz="1200" dirty="0"/>
          </a:p>
        </p:txBody>
      </p:sp>
      <p:sp>
        <p:nvSpPr>
          <p:cNvPr id="73" name="Text 24"/>
          <p:cNvSpPr/>
          <p:nvPr/>
        </p:nvSpPr>
        <p:spPr>
          <a:xfrm>
            <a:off x="2121991" y="3524250"/>
            <a:ext cx="1337965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74" name="Text 25"/>
          <p:cNvSpPr/>
          <p:nvPr/>
        </p:nvSpPr>
        <p:spPr>
          <a:xfrm>
            <a:off x="3459956" y="3524250"/>
            <a:ext cx="2345829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</a:t>
            </a:r>
            <a:endParaRPr lang="en-US" sz="1200" dirty="0"/>
          </a:p>
        </p:txBody>
      </p:sp>
      <p:sp>
        <p:nvSpPr>
          <p:cNvPr id="75" name="Text 26"/>
          <p:cNvSpPr/>
          <p:nvPr/>
        </p:nvSpPr>
        <p:spPr>
          <a:xfrm>
            <a:off x="5805785" y="3524250"/>
            <a:ext cx="1545015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Particulier</a:t>
            </a:r>
            <a:endParaRPr lang="en-US" sz="1200" dirty="0"/>
          </a:p>
        </p:txBody>
      </p:sp>
      <p:sp>
        <p:nvSpPr>
          <p:cNvPr id="76" name="Text 27"/>
          <p:cNvSpPr/>
          <p:nvPr/>
        </p:nvSpPr>
        <p:spPr>
          <a:xfrm>
            <a:off x="7093297" y="3524250"/>
            <a:ext cx="1392495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Voiture</a:t>
            </a:r>
            <a:endParaRPr lang="en-US" sz="1200" dirty="0"/>
          </a:p>
        </p:txBody>
      </p:sp>
      <p:sp>
        <p:nvSpPr>
          <p:cNvPr id="77" name="Text 28"/>
          <p:cNvSpPr/>
          <p:nvPr/>
        </p:nvSpPr>
        <p:spPr>
          <a:xfrm>
            <a:off x="8253710" y="3524250"/>
            <a:ext cx="880765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200" dirty="0"/>
          </a:p>
        </p:txBody>
      </p:sp>
      <p:sp>
        <p:nvSpPr>
          <p:cNvPr id="78" name="Text 29"/>
          <p:cNvSpPr/>
          <p:nvPr/>
        </p:nvSpPr>
        <p:spPr>
          <a:xfrm>
            <a:off x="9134475" y="3524250"/>
            <a:ext cx="1202382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79" name="Text 30"/>
          <p:cNvSpPr/>
          <p:nvPr/>
        </p:nvSpPr>
        <p:spPr>
          <a:xfrm>
            <a:off x="10336857" y="3524250"/>
            <a:ext cx="1109663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7.5</a:t>
            </a:r>
            <a:endParaRPr lang="en-US" sz="1200" dirty="0"/>
          </a:p>
        </p:txBody>
      </p:sp>
      <p:sp>
        <p:nvSpPr>
          <p:cNvPr id="80" name="Text 31"/>
          <p:cNvSpPr/>
          <p:nvPr/>
        </p:nvSpPr>
        <p:spPr>
          <a:xfrm>
            <a:off x="11446520" y="3524250"/>
            <a:ext cx="1422678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Classique</a:t>
            </a:r>
            <a:endParaRPr lang="en-US" sz="1200" dirty="0"/>
          </a:p>
        </p:txBody>
      </p:sp>
      <p:sp>
        <p:nvSpPr>
          <p:cNvPr id="81" name="Text 32"/>
          <p:cNvSpPr/>
          <p:nvPr/>
        </p:nvSpPr>
        <p:spPr>
          <a:xfrm>
            <a:off x="12632085" y="3524250"/>
            <a:ext cx="1463576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2023-10</a:t>
            </a:r>
            <a:endParaRPr lang="en-US" sz="1200" dirty="0"/>
          </a:p>
        </p:txBody>
      </p:sp>
      <p:sp>
        <p:nvSpPr>
          <p:cNvPr id="82" name="Text 33"/>
          <p:cNvSpPr/>
          <p:nvPr/>
        </p:nvSpPr>
        <p:spPr>
          <a:xfrm>
            <a:off x="13851731" y="3524250"/>
            <a:ext cx="1260336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</a:t>
            </a:r>
            <a:endParaRPr lang="en-US" sz="1200" dirty="0"/>
          </a:p>
        </p:txBody>
      </p:sp>
      <p:sp>
        <p:nvSpPr>
          <p:cNvPr id="83" name="Text 34"/>
          <p:cNvSpPr/>
          <p:nvPr/>
        </p:nvSpPr>
        <p:spPr>
          <a:xfrm>
            <a:off x="14902011" y="3524250"/>
            <a:ext cx="853500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1200" dirty="0"/>
          </a:p>
        </p:txBody>
      </p:sp>
      <p:sp>
        <p:nvSpPr>
          <p:cNvPr id="84" name="Text 35"/>
          <p:cNvSpPr/>
          <p:nvPr/>
        </p:nvSpPr>
        <p:spPr>
          <a:xfrm>
            <a:off x="15613261" y="3524250"/>
            <a:ext cx="1097816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325.50</a:t>
            </a:r>
            <a:endParaRPr lang="en-US" sz="1200" dirty="0"/>
          </a:p>
        </p:txBody>
      </p:sp>
      <p:sp>
        <p:nvSpPr>
          <p:cNvPr id="85" name="Text 36"/>
          <p:cNvSpPr/>
          <p:nvPr/>
        </p:nvSpPr>
        <p:spPr>
          <a:xfrm>
            <a:off x="16528107" y="3524250"/>
            <a:ext cx="770632" cy="1262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Rue de la Paix, 75008 Paris</a:t>
            </a:r>
            <a:endParaRPr lang="en-US" sz="1200" dirty="0"/>
          </a:p>
        </p:txBody>
      </p:sp>
      <p:sp>
        <p:nvSpPr>
          <p:cNvPr id="86" name="Text 37"/>
          <p:cNvSpPr/>
          <p:nvPr/>
        </p:nvSpPr>
        <p:spPr>
          <a:xfrm>
            <a:off x="342900" y="4786313"/>
            <a:ext cx="491430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1200" dirty="0"/>
          </a:p>
        </p:txBody>
      </p:sp>
      <p:sp>
        <p:nvSpPr>
          <p:cNvPr id="87" name="Text 38"/>
          <p:cNvSpPr/>
          <p:nvPr/>
        </p:nvSpPr>
        <p:spPr>
          <a:xfrm>
            <a:off x="834330" y="4786313"/>
            <a:ext cx="1545193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1992-12-03</a:t>
            </a:r>
            <a:endParaRPr lang="en-US" sz="1200" dirty="0"/>
          </a:p>
        </p:txBody>
      </p:sp>
      <p:sp>
        <p:nvSpPr>
          <p:cNvPr id="88" name="Text 39"/>
          <p:cNvSpPr/>
          <p:nvPr/>
        </p:nvSpPr>
        <p:spPr>
          <a:xfrm>
            <a:off x="2121991" y="4786313"/>
            <a:ext cx="1337965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9" name="Text 40"/>
          <p:cNvSpPr/>
          <p:nvPr/>
        </p:nvSpPr>
        <p:spPr>
          <a:xfrm>
            <a:off x="3459956" y="4786313"/>
            <a:ext cx="2345829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</a:t>
            </a:r>
            <a:endParaRPr lang="en-US" sz="1200" dirty="0"/>
          </a:p>
        </p:txBody>
      </p:sp>
      <p:sp>
        <p:nvSpPr>
          <p:cNvPr id="90" name="Text 41"/>
          <p:cNvSpPr/>
          <p:nvPr/>
        </p:nvSpPr>
        <p:spPr>
          <a:xfrm>
            <a:off x="5805785" y="4786313"/>
            <a:ext cx="1545015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Professionnel</a:t>
            </a:r>
            <a:endParaRPr lang="en-US" sz="1200" dirty="0"/>
          </a:p>
        </p:txBody>
      </p:sp>
      <p:sp>
        <p:nvSpPr>
          <p:cNvPr id="91" name="Text 42"/>
          <p:cNvSpPr/>
          <p:nvPr/>
        </p:nvSpPr>
        <p:spPr>
          <a:xfrm>
            <a:off x="7093297" y="4786313"/>
            <a:ext cx="1160413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Camion</a:t>
            </a:r>
            <a:endParaRPr lang="en-US" sz="1200" dirty="0"/>
          </a:p>
        </p:txBody>
      </p:sp>
      <p:sp>
        <p:nvSpPr>
          <p:cNvPr id="92" name="Text 43"/>
          <p:cNvSpPr/>
          <p:nvPr/>
        </p:nvSpPr>
        <p:spPr>
          <a:xfrm>
            <a:off x="8253710" y="4786313"/>
            <a:ext cx="880765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200" dirty="0"/>
          </a:p>
        </p:txBody>
      </p:sp>
      <p:sp>
        <p:nvSpPr>
          <p:cNvPr id="93" name="Text 44"/>
          <p:cNvSpPr/>
          <p:nvPr/>
        </p:nvSpPr>
        <p:spPr>
          <a:xfrm>
            <a:off x="9134475" y="4786313"/>
            <a:ext cx="1202382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4" name="Text 45"/>
          <p:cNvSpPr/>
          <p:nvPr/>
        </p:nvSpPr>
        <p:spPr>
          <a:xfrm>
            <a:off x="10336857" y="4786313"/>
            <a:ext cx="1109663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</a:t>
            </a:r>
            <a:endParaRPr lang="en-US" sz="1200" dirty="0"/>
          </a:p>
        </p:txBody>
      </p:sp>
      <p:sp>
        <p:nvSpPr>
          <p:cNvPr id="95" name="Text 46"/>
          <p:cNvSpPr/>
          <p:nvPr/>
        </p:nvSpPr>
        <p:spPr>
          <a:xfrm>
            <a:off x="11446520" y="4786313"/>
            <a:ext cx="1422678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Classique</a:t>
            </a:r>
            <a:endParaRPr lang="en-US" sz="1200" dirty="0"/>
          </a:p>
        </p:txBody>
      </p:sp>
      <p:sp>
        <p:nvSpPr>
          <p:cNvPr id="96" name="Text 47"/>
          <p:cNvSpPr/>
          <p:nvPr/>
        </p:nvSpPr>
        <p:spPr>
          <a:xfrm>
            <a:off x="12632085" y="4786313"/>
            <a:ext cx="1463576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2024-03</a:t>
            </a:r>
            <a:endParaRPr lang="en-US" sz="1200" dirty="0"/>
          </a:p>
        </p:txBody>
      </p:sp>
      <p:sp>
        <p:nvSpPr>
          <p:cNvPr id="97" name="Text 48"/>
          <p:cNvSpPr/>
          <p:nvPr/>
        </p:nvSpPr>
        <p:spPr>
          <a:xfrm>
            <a:off x="13851731" y="4786313"/>
            <a:ext cx="1260336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</a:t>
            </a:r>
            <a:endParaRPr lang="en-US" sz="1200" dirty="0"/>
          </a:p>
        </p:txBody>
      </p:sp>
      <p:sp>
        <p:nvSpPr>
          <p:cNvPr id="98" name="Text 49"/>
          <p:cNvSpPr/>
          <p:nvPr/>
        </p:nvSpPr>
        <p:spPr>
          <a:xfrm>
            <a:off x="14902011" y="4786313"/>
            <a:ext cx="853500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</a:t>
            </a:r>
            <a:endParaRPr lang="en-US" sz="1200" dirty="0"/>
          </a:p>
        </p:txBody>
      </p:sp>
      <p:sp>
        <p:nvSpPr>
          <p:cNvPr id="99" name="Text 50"/>
          <p:cNvSpPr/>
          <p:nvPr/>
        </p:nvSpPr>
        <p:spPr>
          <a:xfrm>
            <a:off x="15613261" y="4786313"/>
            <a:ext cx="1097816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410.75</a:t>
            </a:r>
            <a:endParaRPr lang="en-US" sz="1200" dirty="0"/>
          </a:p>
        </p:txBody>
      </p:sp>
      <p:sp>
        <p:nvSpPr>
          <p:cNvPr id="100" name="Text 51"/>
          <p:cNvSpPr/>
          <p:nvPr/>
        </p:nvSpPr>
        <p:spPr>
          <a:xfrm>
            <a:off x="16528107" y="4786313"/>
            <a:ext cx="770632" cy="1724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Avenue des Champs-Élysées, 75008 Paris</a:t>
            </a:r>
            <a:endParaRPr lang="en-US" sz="1200" dirty="0"/>
          </a:p>
        </p:txBody>
      </p:sp>
      <p:sp>
        <p:nvSpPr>
          <p:cNvPr id="101" name="Text 52"/>
          <p:cNvSpPr/>
          <p:nvPr/>
        </p:nvSpPr>
        <p:spPr>
          <a:xfrm>
            <a:off x="571500" y="5715000"/>
            <a:ext cx="4389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Clause WHERE pour filtrer les dossiers complets</a:t>
            </a:r>
            <a:endParaRPr lang="en-US" sz="1200" dirty="0"/>
          </a:p>
        </p:txBody>
      </p:sp>
      <p:sp>
        <p:nvSpPr>
          <p:cNvPr id="102" name="Text 53"/>
          <p:cNvSpPr/>
          <p:nvPr/>
        </p:nvSpPr>
        <p:spPr>
          <a:xfrm>
            <a:off x="4495800" y="5715000"/>
            <a:ext cx="4389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Minimisation des données extraites</a:t>
            </a:r>
            <a:endParaRPr lang="en-US" sz="1200" dirty="0"/>
          </a:p>
        </p:txBody>
      </p:sp>
      <p:sp>
        <p:nvSpPr>
          <p:cNvPr id="103" name="Text 54"/>
          <p:cNvSpPr/>
          <p:nvPr/>
        </p:nvSpPr>
        <p:spPr>
          <a:xfrm>
            <a:off x="8420100" y="5715000"/>
            <a:ext cx="4389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Vérification de la conformité RGPD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62000"/>
            <a:ext cx="12192000" cy="4838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028700"/>
            <a:ext cx="171450" cy="1714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1409700"/>
            <a:ext cx="1843832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2432" y="1409700"/>
            <a:ext cx="3205163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7594" y="1409700"/>
            <a:ext cx="2139553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17147" y="1409700"/>
            <a:ext cx="2961382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8529" y="1409700"/>
            <a:ext cx="1584871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1866900"/>
            <a:ext cx="1843832" cy="419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1866900"/>
            <a:ext cx="3205163" cy="419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1866900"/>
            <a:ext cx="2139553" cy="4191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1866900"/>
            <a:ext cx="2961382" cy="4191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1866900"/>
            <a:ext cx="1584871" cy="419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600" y="2286000"/>
            <a:ext cx="11734800" cy="419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2286000"/>
            <a:ext cx="1843832" cy="419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2286000"/>
            <a:ext cx="3205163" cy="4191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2286000"/>
            <a:ext cx="2139553" cy="4191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2286000"/>
            <a:ext cx="2961382" cy="4191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2286000"/>
            <a:ext cx="1584871" cy="4191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2705100"/>
            <a:ext cx="1843832" cy="4191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2705100"/>
            <a:ext cx="3205163" cy="4191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2705100"/>
            <a:ext cx="2139553" cy="4191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2705100"/>
            <a:ext cx="2961382" cy="4191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2705100"/>
            <a:ext cx="1584871" cy="4191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600" y="3124200"/>
            <a:ext cx="11734800" cy="4191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3124200"/>
            <a:ext cx="1843832" cy="4191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3124200"/>
            <a:ext cx="3205163" cy="4191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3124200"/>
            <a:ext cx="2139553" cy="4191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3124200"/>
            <a:ext cx="2961382" cy="41910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3124200"/>
            <a:ext cx="1584871" cy="4191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3543300"/>
            <a:ext cx="1843832" cy="4191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3543300"/>
            <a:ext cx="3205163" cy="4191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3543300"/>
            <a:ext cx="2139553" cy="419100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3543300"/>
            <a:ext cx="2961382" cy="4191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3543300"/>
            <a:ext cx="1584871" cy="4191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8600" y="3962400"/>
            <a:ext cx="11734800" cy="4191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" y="3962400"/>
            <a:ext cx="1843832" cy="41910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432" y="3962400"/>
            <a:ext cx="3205163" cy="41910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7594" y="3962400"/>
            <a:ext cx="2139553" cy="41910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7147" y="3962400"/>
            <a:ext cx="2961382" cy="41910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78529" y="3962400"/>
            <a:ext cx="1584871" cy="4191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8600" y="4610100"/>
            <a:ext cx="6845201" cy="7620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900" y="4905375"/>
            <a:ext cx="171450" cy="171450"/>
          </a:xfrm>
          <a:prstGeom prst="rect">
            <a:avLst/>
          </a:prstGeom>
        </p:spPr>
      </p:pic>
      <p:sp>
        <p:nvSpPr>
          <p:cNvPr id="47" name="Text 0"/>
          <p:cNvSpPr/>
          <p:nvPr/>
        </p:nvSpPr>
        <p:spPr>
          <a:xfrm>
            <a:off x="-990600" y="190500"/>
            <a:ext cx="1417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Résultats des Traitements Power Query</a:t>
            </a:r>
            <a:endParaRPr lang="en-US" sz="2700" dirty="0"/>
          </a:p>
        </p:txBody>
      </p:sp>
      <p:sp>
        <p:nvSpPr>
          <p:cNvPr id="48" name="Text 1"/>
          <p:cNvSpPr/>
          <p:nvPr/>
        </p:nvSpPr>
        <p:spPr>
          <a:xfrm>
            <a:off x="476250" y="990600"/>
            <a:ext cx="1408176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Les transformations appliquées aux données pour assurer la conformité RGPD</a:t>
            </a:r>
            <a:endParaRPr lang="en-US" sz="1350" dirty="0"/>
          </a:p>
        </p:txBody>
      </p:sp>
      <p:sp>
        <p:nvSpPr>
          <p:cNvPr id="49" name="Text 2"/>
          <p:cNvSpPr/>
          <p:nvPr/>
        </p:nvSpPr>
        <p:spPr>
          <a:xfrm>
            <a:off x="342900" y="1409700"/>
            <a:ext cx="221259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Colonne d'origine</a:t>
            </a:r>
            <a:endParaRPr lang="en-US" sz="1200" dirty="0"/>
          </a:p>
        </p:txBody>
      </p:sp>
      <p:sp>
        <p:nvSpPr>
          <p:cNvPr id="50" name="Text 3"/>
          <p:cNvSpPr/>
          <p:nvPr/>
        </p:nvSpPr>
        <p:spPr>
          <a:xfrm>
            <a:off x="2186732" y="1409700"/>
            <a:ext cx="384619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Transformation appliquée</a:t>
            </a:r>
            <a:endParaRPr lang="en-US" sz="1200" dirty="0"/>
          </a:p>
        </p:txBody>
      </p:sp>
      <p:sp>
        <p:nvSpPr>
          <p:cNvPr id="51" name="Text 4"/>
          <p:cNvSpPr/>
          <p:nvPr/>
        </p:nvSpPr>
        <p:spPr>
          <a:xfrm>
            <a:off x="5391894" y="1409700"/>
            <a:ext cx="256746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Colonne anonymisée</a:t>
            </a:r>
            <a:endParaRPr lang="en-US" sz="1200" dirty="0"/>
          </a:p>
        </p:txBody>
      </p:sp>
      <p:sp>
        <p:nvSpPr>
          <p:cNvPr id="52" name="Text 5"/>
          <p:cNvSpPr/>
          <p:nvPr/>
        </p:nvSpPr>
        <p:spPr>
          <a:xfrm>
            <a:off x="7531447" y="1409700"/>
            <a:ext cx="2961382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Exemple avant</a:t>
            </a:r>
            <a:endParaRPr lang="en-US" sz="1200" dirty="0"/>
          </a:p>
        </p:txBody>
      </p:sp>
      <p:sp>
        <p:nvSpPr>
          <p:cNvPr id="53" name="Text 6"/>
          <p:cNvSpPr/>
          <p:nvPr/>
        </p:nvSpPr>
        <p:spPr>
          <a:xfrm>
            <a:off x="10492829" y="1409700"/>
            <a:ext cx="190184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Exemple après</a:t>
            </a:r>
            <a:endParaRPr lang="en-US" sz="1200" dirty="0"/>
          </a:p>
        </p:txBody>
      </p:sp>
      <p:sp>
        <p:nvSpPr>
          <p:cNvPr id="54" name="Text 7"/>
          <p:cNvSpPr/>
          <p:nvPr/>
        </p:nvSpPr>
        <p:spPr>
          <a:xfrm>
            <a:off x="342900" y="1866900"/>
            <a:ext cx="221259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date_naissance</a:t>
            </a:r>
            <a:endParaRPr lang="en-US" sz="1200" dirty="0"/>
          </a:p>
        </p:txBody>
      </p:sp>
      <p:sp>
        <p:nvSpPr>
          <p:cNvPr id="55" name="Text 8"/>
          <p:cNvSpPr/>
          <p:nvPr/>
        </p:nvSpPr>
        <p:spPr>
          <a:xfrm>
            <a:off x="2186732" y="18669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en plage d'âge</a:t>
            </a:r>
            <a:endParaRPr lang="en-US" sz="1200" dirty="0"/>
          </a:p>
        </p:txBody>
      </p:sp>
      <p:sp>
        <p:nvSpPr>
          <p:cNvPr id="56" name="Text 9"/>
          <p:cNvSpPr/>
          <p:nvPr/>
        </p:nvSpPr>
        <p:spPr>
          <a:xfrm>
            <a:off x="5391894" y="1866900"/>
            <a:ext cx="213955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plage_age</a:t>
            </a:r>
            <a:endParaRPr lang="en-US" sz="1200" dirty="0"/>
          </a:p>
        </p:txBody>
      </p:sp>
      <p:sp>
        <p:nvSpPr>
          <p:cNvPr id="57" name="Text 10"/>
          <p:cNvSpPr/>
          <p:nvPr/>
        </p:nvSpPr>
        <p:spPr>
          <a:xfrm>
            <a:off x="7531447" y="1866900"/>
            <a:ext cx="296138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1980-05-15</a:t>
            </a:r>
            <a:endParaRPr lang="en-US" sz="1200" dirty="0"/>
          </a:p>
        </p:txBody>
      </p:sp>
      <p:sp>
        <p:nvSpPr>
          <p:cNvPr id="58" name="Text 11"/>
          <p:cNvSpPr/>
          <p:nvPr/>
        </p:nvSpPr>
        <p:spPr>
          <a:xfrm>
            <a:off x="10492829" y="1866900"/>
            <a:ext cx="15848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40-44</a:t>
            </a:r>
            <a:endParaRPr lang="en-US" sz="1200" dirty="0"/>
          </a:p>
        </p:txBody>
      </p:sp>
      <p:sp>
        <p:nvSpPr>
          <p:cNvPr id="59" name="Text 12"/>
          <p:cNvSpPr/>
          <p:nvPr/>
        </p:nvSpPr>
        <p:spPr>
          <a:xfrm>
            <a:off x="342900" y="2286000"/>
            <a:ext cx="221259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nombre_enfants</a:t>
            </a:r>
            <a:endParaRPr lang="en-US" sz="1200" dirty="0"/>
          </a:p>
        </p:txBody>
      </p:sp>
      <p:sp>
        <p:nvSpPr>
          <p:cNvPr id="60" name="Text 13"/>
          <p:cNvSpPr/>
          <p:nvPr/>
        </p:nvSpPr>
        <p:spPr>
          <a:xfrm>
            <a:off x="2186732" y="22860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Remplacement par Oui/Non</a:t>
            </a:r>
            <a:endParaRPr lang="en-US" sz="1200" dirty="0"/>
          </a:p>
        </p:txBody>
      </p:sp>
      <p:sp>
        <p:nvSpPr>
          <p:cNvPr id="61" name="Text 14"/>
          <p:cNvSpPr/>
          <p:nvPr/>
        </p:nvSpPr>
        <p:spPr>
          <a:xfrm>
            <a:off x="5391894" y="2286000"/>
            <a:ext cx="256746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a_des_enfants</a:t>
            </a:r>
            <a:endParaRPr lang="en-US" sz="1200" dirty="0"/>
          </a:p>
        </p:txBody>
      </p:sp>
      <p:sp>
        <p:nvSpPr>
          <p:cNvPr id="62" name="Text 15"/>
          <p:cNvSpPr/>
          <p:nvPr/>
        </p:nvSpPr>
        <p:spPr>
          <a:xfrm>
            <a:off x="7531447" y="2286000"/>
            <a:ext cx="296138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63" name="Text 16"/>
          <p:cNvSpPr/>
          <p:nvPr/>
        </p:nvSpPr>
        <p:spPr>
          <a:xfrm>
            <a:off x="10492829" y="2286000"/>
            <a:ext cx="15848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</a:t>
            </a:r>
            <a:endParaRPr lang="en-US" sz="1200" dirty="0"/>
          </a:p>
        </p:txBody>
      </p:sp>
      <p:sp>
        <p:nvSpPr>
          <p:cNvPr id="64" name="Text 17"/>
          <p:cNvSpPr/>
          <p:nvPr/>
        </p:nvSpPr>
        <p:spPr>
          <a:xfrm>
            <a:off x="342900" y="2705100"/>
            <a:ext cx="221259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points_perdus</a:t>
            </a:r>
            <a:endParaRPr lang="en-US" sz="1200" dirty="0"/>
          </a:p>
        </p:txBody>
      </p:sp>
      <p:sp>
        <p:nvSpPr>
          <p:cNvPr id="65" name="Text 18"/>
          <p:cNvSpPr/>
          <p:nvPr/>
        </p:nvSpPr>
        <p:spPr>
          <a:xfrm>
            <a:off x="2186732" y="27051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en plage de points</a:t>
            </a:r>
            <a:endParaRPr lang="en-US" sz="1200" dirty="0"/>
          </a:p>
        </p:txBody>
      </p:sp>
      <p:sp>
        <p:nvSpPr>
          <p:cNvPr id="66" name="Text 19"/>
          <p:cNvSpPr/>
          <p:nvPr/>
        </p:nvSpPr>
        <p:spPr>
          <a:xfrm>
            <a:off x="5391894" y="2705100"/>
            <a:ext cx="256746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plage_points_perdu</a:t>
            </a:r>
            <a:endParaRPr lang="en-US" sz="1200" dirty="0"/>
          </a:p>
        </p:txBody>
      </p:sp>
      <p:sp>
        <p:nvSpPr>
          <p:cNvPr id="67" name="Text 20"/>
          <p:cNvSpPr/>
          <p:nvPr/>
        </p:nvSpPr>
        <p:spPr>
          <a:xfrm>
            <a:off x="7531447" y="2705100"/>
            <a:ext cx="296138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68" name="Text 21"/>
          <p:cNvSpPr/>
          <p:nvPr/>
        </p:nvSpPr>
        <p:spPr>
          <a:xfrm>
            <a:off x="10492829" y="2705100"/>
            <a:ext cx="15848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3-5</a:t>
            </a:r>
            <a:endParaRPr lang="en-US" sz="1200" dirty="0"/>
          </a:p>
        </p:txBody>
      </p:sp>
      <p:sp>
        <p:nvSpPr>
          <p:cNvPr id="69" name="Text 22"/>
          <p:cNvSpPr/>
          <p:nvPr/>
        </p:nvSpPr>
        <p:spPr>
          <a:xfrm>
            <a:off x="342900" y="3124200"/>
            <a:ext cx="221259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age_vehicule</a:t>
            </a:r>
            <a:endParaRPr lang="en-US" sz="1200" dirty="0"/>
          </a:p>
        </p:txBody>
      </p:sp>
      <p:sp>
        <p:nvSpPr>
          <p:cNvPr id="70" name="Text 23"/>
          <p:cNvSpPr/>
          <p:nvPr/>
        </p:nvSpPr>
        <p:spPr>
          <a:xfrm>
            <a:off x="2186732" y="31242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en plage d'âge véhicule</a:t>
            </a:r>
            <a:endParaRPr lang="en-US" sz="1200" dirty="0"/>
          </a:p>
        </p:txBody>
      </p:sp>
      <p:sp>
        <p:nvSpPr>
          <p:cNvPr id="71" name="Text 24"/>
          <p:cNvSpPr/>
          <p:nvPr/>
        </p:nvSpPr>
        <p:spPr>
          <a:xfrm>
            <a:off x="5391894" y="3124200"/>
            <a:ext cx="256746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plage_age_véhicule</a:t>
            </a:r>
            <a:endParaRPr lang="en-US" sz="1200" dirty="0"/>
          </a:p>
        </p:txBody>
      </p:sp>
      <p:sp>
        <p:nvSpPr>
          <p:cNvPr id="72" name="Text 25"/>
          <p:cNvSpPr/>
          <p:nvPr/>
        </p:nvSpPr>
        <p:spPr>
          <a:xfrm>
            <a:off x="7531447" y="3124200"/>
            <a:ext cx="296138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7.5</a:t>
            </a:r>
            <a:endParaRPr lang="en-US" sz="1200" dirty="0"/>
          </a:p>
        </p:txBody>
      </p:sp>
      <p:sp>
        <p:nvSpPr>
          <p:cNvPr id="73" name="Text 26"/>
          <p:cNvSpPr/>
          <p:nvPr/>
        </p:nvSpPr>
        <p:spPr>
          <a:xfrm>
            <a:off x="10492829" y="3124200"/>
            <a:ext cx="15848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5-9</a:t>
            </a:r>
            <a:endParaRPr lang="en-US" sz="1200" dirty="0"/>
          </a:p>
        </p:txBody>
      </p:sp>
      <p:sp>
        <p:nvSpPr>
          <p:cNvPr id="74" name="Text 27"/>
          <p:cNvSpPr/>
          <p:nvPr/>
        </p:nvSpPr>
        <p:spPr>
          <a:xfrm>
            <a:off x="342900" y="3543300"/>
            <a:ext cx="221259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tarif_devis</a:t>
            </a:r>
            <a:endParaRPr lang="en-US" sz="1200" dirty="0"/>
          </a:p>
        </p:txBody>
      </p:sp>
      <p:sp>
        <p:nvSpPr>
          <p:cNvPr id="75" name="Text 28"/>
          <p:cNvSpPr/>
          <p:nvPr/>
        </p:nvSpPr>
        <p:spPr>
          <a:xfrm>
            <a:off x="2186732" y="35433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en plage tarifaire</a:t>
            </a:r>
            <a:endParaRPr lang="en-US" sz="1200" dirty="0"/>
          </a:p>
        </p:txBody>
      </p:sp>
      <p:sp>
        <p:nvSpPr>
          <p:cNvPr id="76" name="Text 29"/>
          <p:cNvSpPr/>
          <p:nvPr/>
        </p:nvSpPr>
        <p:spPr>
          <a:xfrm>
            <a:off x="5391894" y="3543300"/>
            <a:ext cx="256746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plage_tarifaire_devis</a:t>
            </a:r>
            <a:endParaRPr lang="en-US" sz="1200" dirty="0"/>
          </a:p>
        </p:txBody>
      </p:sp>
      <p:sp>
        <p:nvSpPr>
          <p:cNvPr id="77" name="Text 30"/>
          <p:cNvSpPr/>
          <p:nvPr/>
        </p:nvSpPr>
        <p:spPr>
          <a:xfrm>
            <a:off x="7531447" y="3543300"/>
            <a:ext cx="296138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325.50</a:t>
            </a:r>
            <a:endParaRPr lang="en-US" sz="1200" dirty="0"/>
          </a:p>
        </p:txBody>
      </p:sp>
      <p:sp>
        <p:nvSpPr>
          <p:cNvPr id="78" name="Text 31"/>
          <p:cNvSpPr/>
          <p:nvPr/>
        </p:nvSpPr>
        <p:spPr>
          <a:xfrm>
            <a:off x="10492829" y="3543300"/>
            <a:ext cx="190184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300-349</a:t>
            </a:r>
            <a:endParaRPr lang="en-US" sz="1200" dirty="0"/>
          </a:p>
        </p:txBody>
      </p:sp>
      <p:sp>
        <p:nvSpPr>
          <p:cNvPr id="79" name="Text 32"/>
          <p:cNvSpPr/>
          <p:nvPr/>
        </p:nvSpPr>
        <p:spPr>
          <a:xfrm>
            <a:off x="342900" y="3962400"/>
            <a:ext cx="184383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adresse</a:t>
            </a:r>
            <a:endParaRPr lang="en-US" sz="1200" dirty="0"/>
          </a:p>
        </p:txBody>
      </p:sp>
      <p:sp>
        <p:nvSpPr>
          <p:cNvPr id="80" name="Text 33"/>
          <p:cNvSpPr/>
          <p:nvPr/>
        </p:nvSpPr>
        <p:spPr>
          <a:xfrm>
            <a:off x="2186732" y="3962400"/>
            <a:ext cx="38461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Extraction du code département</a:t>
            </a:r>
            <a:endParaRPr lang="en-US" sz="1200" dirty="0"/>
          </a:p>
        </p:txBody>
      </p:sp>
      <p:sp>
        <p:nvSpPr>
          <p:cNvPr id="81" name="Text 34"/>
          <p:cNvSpPr/>
          <p:nvPr/>
        </p:nvSpPr>
        <p:spPr>
          <a:xfrm>
            <a:off x="5391894" y="3962400"/>
            <a:ext cx="213955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code_dep</a:t>
            </a:r>
            <a:endParaRPr lang="en-US" sz="1200" dirty="0"/>
          </a:p>
        </p:txBody>
      </p:sp>
      <p:sp>
        <p:nvSpPr>
          <p:cNvPr id="82" name="Text 35"/>
          <p:cNvSpPr/>
          <p:nvPr/>
        </p:nvSpPr>
        <p:spPr>
          <a:xfrm>
            <a:off x="7531447" y="3962400"/>
            <a:ext cx="355365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E53E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"24 Rue de la Paix, 75008 Paris"</a:t>
            </a:r>
            <a:endParaRPr lang="en-US" sz="1200" dirty="0"/>
          </a:p>
        </p:txBody>
      </p:sp>
      <p:sp>
        <p:nvSpPr>
          <p:cNvPr id="83" name="Text 36"/>
          <p:cNvSpPr/>
          <p:nvPr/>
        </p:nvSpPr>
        <p:spPr>
          <a:xfrm>
            <a:off x="10492829" y="3962400"/>
            <a:ext cx="15848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F8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</a:t>
            </a:r>
            <a:endParaRPr lang="en-US" sz="1200" dirty="0"/>
          </a:p>
        </p:txBody>
      </p:sp>
      <p:sp>
        <p:nvSpPr>
          <p:cNvPr id="84" name="Text 37"/>
          <p:cNvSpPr/>
          <p:nvPr/>
        </p:nvSpPr>
        <p:spPr>
          <a:xfrm>
            <a:off x="590550" y="4724400"/>
            <a:ext cx="661660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transformations garantissent l'anonymisation des données tout en conservant leur utilité pour l'analyse</a:t>
            </a:r>
            <a:endParaRPr lang="en-US" sz="1350" dirty="0"/>
          </a:p>
        </p:txBody>
      </p:sp>
      <p:sp>
        <p:nvSpPr>
          <p:cNvPr id="85" name="Text 38"/>
          <p:cNvSpPr/>
          <p:nvPr/>
        </p:nvSpPr>
        <p:spPr>
          <a:xfrm>
            <a:off x="9150400" y="4905375"/>
            <a:ext cx="1473577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Avant transformation</a:t>
            </a:r>
            <a:endParaRPr lang="en-US" sz="1050" dirty="0"/>
          </a:p>
        </p:txBody>
      </p:sp>
      <p:sp>
        <p:nvSpPr>
          <p:cNvPr id="86" name="Text 39"/>
          <p:cNvSpPr/>
          <p:nvPr/>
        </p:nvSpPr>
        <p:spPr>
          <a:xfrm>
            <a:off x="10725596" y="4905375"/>
            <a:ext cx="1485364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Après transformation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1259</Words>
  <Application>Microsoft Office PowerPoint</Application>
  <PresentationFormat>Grand écran</PresentationFormat>
  <Paragraphs>284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Courier New</vt:lpstr>
      <vt:lpstr>ui-monospace</vt:lpstr>
      <vt:lpstr>ui-sans-serif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Yann RES</cp:lastModifiedBy>
  <cp:revision>2</cp:revision>
  <dcterms:created xsi:type="dcterms:W3CDTF">2025-11-18T06:39:22Z</dcterms:created>
  <dcterms:modified xsi:type="dcterms:W3CDTF">2025-11-24T13:06:47Z</dcterms:modified>
</cp:coreProperties>
</file>