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68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9" r:id="rId13"/>
    <p:sldId id="270" r:id="rId14"/>
    <p:sldId id="271" r:id="rId15"/>
    <p:sldId id="272" r:id="rId16"/>
    <p:sldId id="273" r:id="rId17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i6XPQj72gPul4amFmfbVqFE1O0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202" d="100"/>
          <a:sy n="202" d="100"/>
        </p:scale>
        <p:origin x="620" y="11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06" name="Google Shape;20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9529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2000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0975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7908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61951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4" name="Google Shape;21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5" name="Google Shape;21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6" name="Google Shape;226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4" name="Google Shape;23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5" name="Google Shape;23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5" name="Google Shape;24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6" name="Google Shape;246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5" name="Google Shape;26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6" name="Google Shape;26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3" name="Google Shape;28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4" name="Google Shape;28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93" name="Google Shape;29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fr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 avec image">
  <p:cSld name="Diapositive de titre avec imag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" name="Google Shape;11;p12"/>
          <p:cNvCxnSpPr/>
          <p:nvPr/>
        </p:nvCxnSpPr>
        <p:spPr>
          <a:xfrm rot="10800000" flipH="1">
            <a:off x="0" y="0"/>
            <a:ext cx="4523015" cy="2253342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" name="Google Shape;12;p12"/>
          <p:cNvSpPr>
            <a:spLocks noGrp="1"/>
          </p:cNvSpPr>
          <p:nvPr>
            <p:ph type="pic" idx="2"/>
          </p:nvPr>
        </p:nvSpPr>
        <p:spPr>
          <a:xfrm>
            <a:off x="1262549" y="645708"/>
            <a:ext cx="3321392" cy="385281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3" name="Google Shape;13;p12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rgbClr val="EE957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4;p12" title="Titre"/>
          <p:cNvSpPr txBox="1">
            <a:spLocks noGrp="1"/>
          </p:cNvSpPr>
          <p:nvPr>
            <p:ph type="ctrTitle"/>
          </p:nvPr>
        </p:nvSpPr>
        <p:spPr>
          <a:xfrm>
            <a:off x="4781791" y="1504563"/>
            <a:ext cx="3640180" cy="121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 title="Sous-titre"/>
          <p:cNvSpPr txBox="1">
            <a:spLocks noGrp="1"/>
          </p:cNvSpPr>
          <p:nvPr>
            <p:ph type="subTitle" idx="1"/>
          </p:nvPr>
        </p:nvSpPr>
        <p:spPr>
          <a:xfrm>
            <a:off x="4781411" y="2730749"/>
            <a:ext cx="3640754" cy="94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6" name="Google Shape;16;p12"/>
          <p:cNvCxnSpPr/>
          <p:nvPr/>
        </p:nvCxnSpPr>
        <p:spPr>
          <a:xfrm rot="10800000" flipH="1">
            <a:off x="-13378" y="3525012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rgbClr val="E26064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53">
          <p15:clr>
            <a:srgbClr val="FBAE40"/>
          </p15:clr>
        </p15:guide>
        <p15:guide id="3" pos="103">
          <p15:clr>
            <a:srgbClr val="FBAE40"/>
          </p15:clr>
        </p15:guide>
        <p15:guide id="4" orient="horz" pos="3133">
          <p15:clr>
            <a:srgbClr val="FBAE40"/>
          </p15:clr>
        </p15:guide>
        <p15:guide id="5" orient="horz" pos="107">
          <p15:clr>
            <a:srgbClr val="FBAE40"/>
          </p15:clr>
        </p15:guide>
        <p15:guide id="6" pos="1843">
          <p15:clr>
            <a:srgbClr val="FBAE40"/>
          </p15:clr>
        </p15:guide>
        <p15:guide id="7" pos="329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>
  <p:cSld name="Diapositive de titr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0" name="Google Shape;110;p21"/>
          <p:cNvCxnSpPr/>
          <p:nvPr/>
        </p:nvCxnSpPr>
        <p:spPr>
          <a:xfrm rot="10800000" flipH="1">
            <a:off x="0" y="0"/>
            <a:ext cx="4523015" cy="2253342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1" name="Google Shape;111;p21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21" title="Titre"/>
          <p:cNvSpPr txBox="1">
            <a:spLocks noGrp="1"/>
          </p:cNvSpPr>
          <p:nvPr>
            <p:ph type="ctrTitle"/>
          </p:nvPr>
        </p:nvSpPr>
        <p:spPr>
          <a:xfrm>
            <a:off x="4781791" y="1504563"/>
            <a:ext cx="3640180" cy="121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 title="Sous-titre"/>
          <p:cNvSpPr txBox="1">
            <a:spLocks noGrp="1"/>
          </p:cNvSpPr>
          <p:nvPr>
            <p:ph type="subTitle" idx="1"/>
          </p:nvPr>
        </p:nvSpPr>
        <p:spPr>
          <a:xfrm>
            <a:off x="4781411" y="2730749"/>
            <a:ext cx="3640754" cy="94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14" name="Google Shape;114;p21"/>
          <p:cNvCxnSpPr/>
          <p:nvPr/>
        </p:nvCxnSpPr>
        <p:spPr>
          <a:xfrm rot="10800000" flipH="1">
            <a:off x="-13378" y="3525012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53">
          <p15:clr>
            <a:srgbClr val="FBAE40"/>
          </p15:clr>
        </p15:guide>
        <p15:guide id="3" pos="103">
          <p15:clr>
            <a:srgbClr val="FBAE40"/>
          </p15:clr>
        </p15:guide>
        <p15:guide id="4" orient="horz" pos="3133">
          <p15:clr>
            <a:srgbClr val="FBAE40"/>
          </p15:clr>
        </p15:guide>
        <p15:guide id="5" orient="horz" pos="107">
          <p15:clr>
            <a:srgbClr val="FBAE40"/>
          </p15:clr>
        </p15:guide>
        <p15:guide id="6" pos="1843">
          <p15:clr>
            <a:srgbClr val="FBAE40"/>
          </p15:clr>
        </p15:guide>
        <p15:guide id="7" pos="3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">
  <p:cSld name="En-tête de section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2"/>
          <p:cNvSpPr/>
          <p:nvPr/>
        </p:nvSpPr>
        <p:spPr>
          <a:xfrm rot="-1641210">
            <a:off x="-477993" y="2691132"/>
            <a:ext cx="2895122" cy="1310214"/>
          </a:xfrm>
          <a:prstGeom prst="parallelogram">
            <a:avLst>
              <a:gd name="adj" fmla="val 5321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8" name="Google Shape;118;p22"/>
          <p:cNvCxnSpPr/>
          <p:nvPr/>
        </p:nvCxnSpPr>
        <p:spPr>
          <a:xfrm rot="10800000" flipH="1">
            <a:off x="0" y="757568"/>
            <a:ext cx="1338943" cy="680629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9" name="Google Shape;119;p22" title="Titre"/>
          <p:cNvSpPr txBox="1">
            <a:spLocks noGrp="1"/>
          </p:cNvSpPr>
          <p:nvPr>
            <p:ph type="title"/>
          </p:nvPr>
        </p:nvSpPr>
        <p:spPr>
          <a:xfrm>
            <a:off x="4712882" y="1490565"/>
            <a:ext cx="3683725" cy="134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None/>
              <a:defRPr sz="3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2" title="Sous-titre"/>
          <p:cNvSpPr txBox="1">
            <a:spLocks noGrp="1"/>
          </p:cNvSpPr>
          <p:nvPr>
            <p:ph type="body" idx="1"/>
          </p:nvPr>
        </p:nvSpPr>
        <p:spPr>
          <a:xfrm>
            <a:off x="4712882" y="2844035"/>
            <a:ext cx="3683725" cy="68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21" name="Google Shape;121;p22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2" name="Google Shape;122;p22"/>
          <p:cNvSpPr/>
          <p:nvPr/>
        </p:nvSpPr>
        <p:spPr>
          <a:xfrm>
            <a:off x="5815584" y="0"/>
            <a:ext cx="1693926" cy="557114"/>
          </a:xfrm>
          <a:prstGeom prst="parallelogram">
            <a:avLst>
              <a:gd name="adj" fmla="val 19585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3" name="Google Shape;123;p22"/>
          <p:cNvCxnSpPr/>
          <p:nvPr/>
        </p:nvCxnSpPr>
        <p:spPr>
          <a:xfrm rot="10800000" flipH="1">
            <a:off x="0" y="306422"/>
            <a:ext cx="4946515" cy="2552361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4" name="Google Shape;124;p22"/>
          <p:cNvCxnSpPr/>
          <p:nvPr/>
        </p:nvCxnSpPr>
        <p:spPr>
          <a:xfrm rot="10800000" flipH="1">
            <a:off x="-13378" y="3950208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5" name="Google Shape;125;p22"/>
          <p:cNvSpPr/>
          <p:nvPr/>
        </p:nvSpPr>
        <p:spPr>
          <a:xfrm rot="-1641210">
            <a:off x="-104276" y="2555284"/>
            <a:ext cx="1078799" cy="177435"/>
          </a:xfrm>
          <a:prstGeom prst="parallelogram">
            <a:avLst>
              <a:gd name="adj" fmla="val 5321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7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orient="horz" pos="3127">
          <p15:clr>
            <a:srgbClr val="FBAE40"/>
          </p15:clr>
        </p15:guide>
        <p15:guide id="5" pos="5653">
          <p15:clr>
            <a:srgbClr val="FBAE40"/>
          </p15:clr>
        </p15:guide>
        <p15:guide id="6" orient="horz" pos="107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" name="Google Shape;127;p23"/>
          <p:cNvCxnSpPr/>
          <p:nvPr/>
        </p:nvCxnSpPr>
        <p:spPr>
          <a:xfrm rot="10800000">
            <a:off x="-6935" y="2725475"/>
            <a:ext cx="1434464" cy="117974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28" name="Google Shape;128;p23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129" name="Google Shape;129;p23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30" name="Google Shape;130;p23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31" name="Google Shape;131;p23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" name="Google Shape;132;p23"/>
          <p:cNvSpPr txBox="1"/>
          <p:nvPr/>
        </p:nvSpPr>
        <p:spPr>
          <a:xfrm>
            <a:off x="8304284" y="176799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3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23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3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136" name="Google Shape;136;p23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body" idx="1"/>
          </p:nvPr>
        </p:nvSpPr>
        <p:spPr>
          <a:xfrm>
            <a:off x="389008" y="1253943"/>
            <a:ext cx="8126342" cy="337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95">
          <p15:clr>
            <a:srgbClr val="FBAE40"/>
          </p15:clr>
        </p15:guide>
        <p15:guide id="4" pos="5567">
          <p15:clr>
            <a:srgbClr val="FBAE40"/>
          </p15:clr>
        </p15:guide>
        <p15:guide id="5" orient="horz" pos="58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>
  <p:cSld name="Deux contenu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9" name="Google Shape;139;p24"/>
          <p:cNvCxnSpPr/>
          <p:nvPr/>
        </p:nvCxnSpPr>
        <p:spPr>
          <a:xfrm rot="10800000">
            <a:off x="-6935" y="2725475"/>
            <a:ext cx="1434464" cy="117974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40" name="Google Shape;140;p24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141" name="Google Shape;141;p24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42" name="Google Shape;142;p24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43" name="Google Shape;143;p24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4" name="Google Shape;144;p24"/>
          <p:cNvSpPr txBox="1"/>
          <p:nvPr/>
        </p:nvSpPr>
        <p:spPr>
          <a:xfrm>
            <a:off x="8304284" y="176799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4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4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148" name="Google Shape;148;p24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body" idx="1"/>
          </p:nvPr>
        </p:nvSpPr>
        <p:spPr>
          <a:xfrm>
            <a:off x="397265" y="1238283"/>
            <a:ext cx="3886200" cy="339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0" name="Google Shape;150;p24"/>
          <p:cNvSpPr txBox="1">
            <a:spLocks noGrp="1"/>
          </p:cNvSpPr>
          <p:nvPr>
            <p:ph type="body" idx="2"/>
          </p:nvPr>
        </p:nvSpPr>
        <p:spPr>
          <a:xfrm>
            <a:off x="4629150" y="1238283"/>
            <a:ext cx="3886200" cy="3394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95">
          <p15:clr>
            <a:srgbClr val="FBAE40"/>
          </p15:clr>
        </p15:guide>
        <p15:guide id="4" pos="5567">
          <p15:clr>
            <a:srgbClr val="FBAE40"/>
          </p15:clr>
        </p15:guide>
        <p15:guide id="5" orient="horz" pos="583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>
  <p:cSld name="Comparaison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2" name="Google Shape;152;p25"/>
          <p:cNvCxnSpPr/>
          <p:nvPr/>
        </p:nvCxnSpPr>
        <p:spPr>
          <a:xfrm rot="10800000">
            <a:off x="-6935" y="2725475"/>
            <a:ext cx="1434464" cy="1179742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3" name="Google Shape;153;p25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154" name="Google Shape;154;p25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5" name="Google Shape;155;p25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56" name="Google Shape;156;p25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p25"/>
          <p:cNvSpPr txBox="1"/>
          <p:nvPr/>
        </p:nvSpPr>
        <p:spPr>
          <a:xfrm>
            <a:off x="8304284" y="176799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6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5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25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25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161" name="Google Shape;161;p25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5"/>
          <p:cNvSpPr txBox="1">
            <a:spLocks noGrp="1"/>
          </p:cNvSpPr>
          <p:nvPr>
            <p:ph type="body" idx="1"/>
          </p:nvPr>
        </p:nvSpPr>
        <p:spPr>
          <a:xfrm>
            <a:off x="389008" y="1260872"/>
            <a:ext cx="4036876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3" name="Google Shape;163;p25"/>
          <p:cNvSpPr txBox="1">
            <a:spLocks noGrp="1"/>
          </p:cNvSpPr>
          <p:nvPr>
            <p:ph type="body" idx="2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body" idx="3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5" name="Google Shape;165;p25"/>
          <p:cNvSpPr txBox="1">
            <a:spLocks noGrp="1"/>
          </p:cNvSpPr>
          <p:nvPr>
            <p:ph type="body" idx="4"/>
          </p:nvPr>
        </p:nvSpPr>
        <p:spPr>
          <a:xfrm>
            <a:off x="389008" y="1878806"/>
            <a:ext cx="4043812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95">
          <p15:clr>
            <a:srgbClr val="FBAE40"/>
          </p15:clr>
        </p15:guide>
        <p15:guide id="4" pos="5567">
          <p15:clr>
            <a:srgbClr val="FBAE40"/>
          </p15:clr>
        </p15:guide>
        <p15:guide id="5" orient="horz" pos="58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>
  <p:cSld name="Contenu avec légende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6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8" name="Google Shape;168;p26"/>
          <p:cNvCxnSpPr/>
          <p:nvPr/>
        </p:nvCxnSpPr>
        <p:spPr>
          <a:xfrm rot="10800000" flipH="1">
            <a:off x="0" y="0"/>
            <a:ext cx="4523015" cy="2253342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9" name="Google Shape;169;p26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0" name="Google Shape;170;p26" title="Titre"/>
          <p:cNvSpPr txBox="1">
            <a:spLocks noGrp="1"/>
          </p:cNvSpPr>
          <p:nvPr>
            <p:ph type="ctrTitle"/>
          </p:nvPr>
        </p:nvSpPr>
        <p:spPr>
          <a:xfrm>
            <a:off x="539377" y="3280527"/>
            <a:ext cx="3983637" cy="995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171" name="Google Shape;171;p26"/>
          <p:cNvCxnSpPr/>
          <p:nvPr/>
        </p:nvCxnSpPr>
        <p:spPr>
          <a:xfrm rot="10800000" flipH="1">
            <a:off x="-13378" y="3525012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2" name="Google Shape;172;p26"/>
          <p:cNvSpPr txBox="1">
            <a:spLocks noGrp="1"/>
          </p:cNvSpPr>
          <p:nvPr>
            <p:ph type="body" idx="1"/>
          </p:nvPr>
        </p:nvSpPr>
        <p:spPr>
          <a:xfrm>
            <a:off x="539377" y="4275802"/>
            <a:ext cx="3983637" cy="69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body" idx="2"/>
          </p:nvPr>
        </p:nvSpPr>
        <p:spPr>
          <a:xfrm>
            <a:off x="4620987" y="1718035"/>
            <a:ext cx="4352754" cy="3256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53">
          <p15:clr>
            <a:srgbClr val="FBAE40"/>
          </p15:clr>
        </p15:guide>
        <p15:guide id="3" pos="103">
          <p15:clr>
            <a:srgbClr val="FBAE40"/>
          </p15:clr>
        </p15:guide>
        <p15:guide id="4" orient="horz" pos="3133">
          <p15:clr>
            <a:srgbClr val="FBAE40"/>
          </p15:clr>
        </p15:guide>
        <p15:guide id="5" orient="horz" pos="107">
          <p15:clr>
            <a:srgbClr val="FBAE40"/>
          </p15:clr>
        </p15:guide>
        <p15:guide id="6" pos="1843">
          <p15:clr>
            <a:srgbClr val="FBAE40"/>
          </p15:clr>
        </p15:guide>
        <p15:guide id="7" pos="32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>
  <p:cSld name="Image avec légend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27"/>
          <p:cNvCxnSpPr/>
          <p:nvPr/>
        </p:nvCxnSpPr>
        <p:spPr>
          <a:xfrm rot="10800000" flipH="1">
            <a:off x="0" y="0"/>
            <a:ext cx="4523015" cy="2253342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7" name="Google Shape;177;p27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8" name="Google Shape;178;p27" title="Titre"/>
          <p:cNvSpPr txBox="1">
            <a:spLocks noGrp="1"/>
          </p:cNvSpPr>
          <p:nvPr>
            <p:ph type="ctrTitle"/>
          </p:nvPr>
        </p:nvSpPr>
        <p:spPr>
          <a:xfrm>
            <a:off x="539377" y="3280527"/>
            <a:ext cx="3983637" cy="995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cxnSp>
        <p:nvCxnSpPr>
          <p:cNvPr id="179" name="Google Shape;179;p27"/>
          <p:cNvCxnSpPr/>
          <p:nvPr/>
        </p:nvCxnSpPr>
        <p:spPr>
          <a:xfrm rot="10800000" flipH="1">
            <a:off x="-13378" y="3525012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" name="Google Shape;180;p27"/>
          <p:cNvSpPr txBox="1">
            <a:spLocks noGrp="1"/>
          </p:cNvSpPr>
          <p:nvPr>
            <p:ph type="body" idx="1"/>
          </p:nvPr>
        </p:nvSpPr>
        <p:spPr>
          <a:xfrm>
            <a:off x="539377" y="4275802"/>
            <a:ext cx="3983637" cy="698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1" name="Google Shape;181;p27"/>
          <p:cNvSpPr>
            <a:spLocks noGrp="1"/>
          </p:cNvSpPr>
          <p:nvPr>
            <p:ph type="pic" idx="2"/>
          </p:nvPr>
        </p:nvSpPr>
        <p:spPr>
          <a:xfrm>
            <a:off x="4687477" y="1703895"/>
            <a:ext cx="4286263" cy="3270535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53">
          <p15:clr>
            <a:srgbClr val="FBAE40"/>
          </p15:clr>
        </p15:guide>
        <p15:guide id="3" pos="103">
          <p15:clr>
            <a:srgbClr val="FBAE40"/>
          </p15:clr>
        </p15:guide>
        <p15:guide id="4" orient="horz" pos="3133">
          <p15:clr>
            <a:srgbClr val="FBAE40"/>
          </p15:clr>
        </p15:guide>
        <p15:guide id="5" orient="horz" pos="107">
          <p15:clr>
            <a:srgbClr val="FBAE40"/>
          </p15:clr>
        </p15:guide>
        <p15:guide id="6" pos="1843">
          <p15:clr>
            <a:srgbClr val="FBAE40"/>
          </p15:clr>
        </p15:guide>
        <p15:guide id="7" pos="32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>
  <p:cSld name="Vid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8"/>
          <p:cNvSpPr txBox="1"/>
          <p:nvPr/>
        </p:nvSpPr>
        <p:spPr>
          <a:xfrm>
            <a:off x="8304284" y="176799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4" name="Google Shape;184;p28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185" name="Google Shape;185;p2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86" name="Google Shape;186;p2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87" name="Google Shape;187;p2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" name="Google Shape;188;p28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8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8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583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uniquement">
  <p:cSld name="Titre uniquement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9"/>
          <p:cNvSpPr txBox="1"/>
          <p:nvPr/>
        </p:nvSpPr>
        <p:spPr>
          <a:xfrm>
            <a:off x="8304284" y="176799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" name="Google Shape;193;p29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194" name="Google Shape;194;p29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5" name="Google Shape;195;p29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96" name="Google Shape;196;p29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29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9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91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9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583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0"/>
          <p:cNvSpPr txBox="1">
            <a:spLocks noGrp="1"/>
          </p:cNvSpPr>
          <p:nvPr>
            <p:ph type="title"/>
          </p:nvPr>
        </p:nvSpPr>
        <p:spPr>
          <a:xfrm>
            <a:off x="389008" y="156772"/>
            <a:ext cx="8126342" cy="86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DU TEXTE 01">
  <p:cSld name="DISPOSITION DU TEXTE 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 title="Puces"/>
          <p:cNvSpPr txBox="1">
            <a:spLocks noGrp="1"/>
          </p:cNvSpPr>
          <p:nvPr>
            <p:ph type="body" idx="1"/>
          </p:nvPr>
        </p:nvSpPr>
        <p:spPr>
          <a:xfrm>
            <a:off x="398533" y="2397686"/>
            <a:ext cx="3707122" cy="221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13"/>
          <p:cNvSpPr/>
          <p:nvPr/>
        </p:nvSpPr>
        <p:spPr>
          <a:xfrm rot="10800000">
            <a:off x="1379765" y="-4"/>
            <a:ext cx="7764236" cy="4229105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3"/>
          <p:cNvSpPr/>
          <p:nvPr/>
        </p:nvSpPr>
        <p:spPr>
          <a:xfrm flipH="1">
            <a:off x="2233613" y="-4"/>
            <a:ext cx="3090863" cy="981079"/>
          </a:xfrm>
          <a:prstGeom prst="parallelogram">
            <a:avLst>
              <a:gd name="adj" fmla="val 186380"/>
            </a:avLst>
          </a:prstGeom>
          <a:solidFill>
            <a:srgbClr val="E260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Google Shape;21;p13"/>
          <p:cNvCxnSpPr/>
          <p:nvPr/>
        </p:nvCxnSpPr>
        <p:spPr>
          <a:xfrm rot="10800000" flipH="1">
            <a:off x="4781550" y="3785308"/>
            <a:ext cx="1143431" cy="1352550"/>
          </a:xfrm>
          <a:prstGeom prst="straightConnector1">
            <a:avLst/>
          </a:prstGeom>
          <a:noFill/>
          <a:ln w="9525" cap="flat" cmpd="sng">
            <a:solidFill>
              <a:srgbClr val="EE957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" name="Google Shape;22;p13" title="Sous-titre"/>
          <p:cNvSpPr txBox="1">
            <a:spLocks noGrp="1"/>
          </p:cNvSpPr>
          <p:nvPr>
            <p:ph type="body" idx="2"/>
          </p:nvPr>
        </p:nvSpPr>
        <p:spPr>
          <a:xfrm>
            <a:off x="398534" y="1922608"/>
            <a:ext cx="5506973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3" title="Titre "/>
          <p:cNvSpPr txBox="1">
            <a:spLocks noGrp="1"/>
          </p:cNvSpPr>
          <p:nvPr>
            <p:ph type="title"/>
          </p:nvPr>
        </p:nvSpPr>
        <p:spPr>
          <a:xfrm>
            <a:off x="398533" y="981363"/>
            <a:ext cx="5506967" cy="91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>
            <a:spLocks noGrp="1"/>
          </p:cNvSpPr>
          <p:nvPr>
            <p:ph type="pic" idx="3"/>
          </p:nvPr>
        </p:nvSpPr>
        <p:spPr>
          <a:xfrm>
            <a:off x="4953000" y="0"/>
            <a:ext cx="4191000" cy="515418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31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 avec sous-titre">
  <p:cSld name="Comparaison avec sous-titr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14"/>
          <p:cNvCxnSpPr/>
          <p:nvPr/>
        </p:nvCxnSpPr>
        <p:spPr>
          <a:xfrm rot="10800000">
            <a:off x="-6935" y="2725475"/>
            <a:ext cx="1434464" cy="1179742"/>
          </a:xfrm>
          <a:prstGeom prst="straightConnector1">
            <a:avLst/>
          </a:prstGeom>
          <a:noFill/>
          <a:ln w="9525" cap="flat" cmpd="sng">
            <a:solidFill>
              <a:srgbClr val="EE957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9" name="Google Shape;29;p14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30" name="Google Shape;30;p14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14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" name="Google Shape;32;p14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EE957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3;p14"/>
          <p:cNvSpPr txBox="1">
            <a:spLocks noGrp="1"/>
          </p:cNvSpPr>
          <p:nvPr>
            <p:ph type="body" idx="1"/>
          </p:nvPr>
        </p:nvSpPr>
        <p:spPr>
          <a:xfrm>
            <a:off x="390524" y="1578666"/>
            <a:ext cx="4106468" cy="58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A40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p14" title="Puces"/>
          <p:cNvSpPr txBox="1">
            <a:spLocks noGrp="1"/>
          </p:cNvSpPr>
          <p:nvPr>
            <p:ph type="body" idx="2"/>
          </p:nvPr>
        </p:nvSpPr>
        <p:spPr>
          <a:xfrm>
            <a:off x="390524" y="2164557"/>
            <a:ext cx="4106468" cy="242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body" idx="3"/>
          </p:nvPr>
        </p:nvSpPr>
        <p:spPr>
          <a:xfrm>
            <a:off x="4640035" y="1578666"/>
            <a:ext cx="4106700" cy="585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14" title="Puces"/>
          <p:cNvSpPr txBox="1">
            <a:spLocks noGrp="1"/>
          </p:cNvSpPr>
          <p:nvPr>
            <p:ph type="body" idx="4"/>
          </p:nvPr>
        </p:nvSpPr>
        <p:spPr>
          <a:xfrm>
            <a:off x="4640035" y="2164557"/>
            <a:ext cx="4106700" cy="2424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14" title="Sous-titre"/>
          <p:cNvSpPr txBox="1">
            <a:spLocks noGrp="1"/>
          </p:cNvSpPr>
          <p:nvPr>
            <p:ph type="body" idx="5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14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rgbClr val="E260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4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41" name="Google Shape;41;p14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95">
          <p15:clr>
            <a:srgbClr val="FBAE40"/>
          </p15:clr>
        </p15:guide>
        <p15:guide id="4" pos="5567">
          <p15:clr>
            <a:srgbClr val="FBAE40"/>
          </p15:clr>
        </p15:guide>
        <p15:guide id="5" orient="horz" pos="58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-tête de section avec image">
  <p:cSld name="En-tête de section avec imag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5"/>
          <p:cNvSpPr/>
          <p:nvPr/>
        </p:nvSpPr>
        <p:spPr>
          <a:xfrm rot="-1641210">
            <a:off x="-477993" y="2691132"/>
            <a:ext cx="2895122" cy="1310214"/>
          </a:xfrm>
          <a:prstGeom prst="parallelogram">
            <a:avLst>
              <a:gd name="adj" fmla="val 53218"/>
            </a:avLst>
          </a:prstGeom>
          <a:solidFill>
            <a:srgbClr val="EE957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" name="Google Shape;45;p15"/>
          <p:cNvCxnSpPr/>
          <p:nvPr/>
        </p:nvCxnSpPr>
        <p:spPr>
          <a:xfrm rot="10800000" flipH="1">
            <a:off x="0" y="757568"/>
            <a:ext cx="1338943" cy="680629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" name="Google Shape;46;p15" title="Titre"/>
          <p:cNvSpPr txBox="1">
            <a:spLocks noGrp="1"/>
          </p:cNvSpPr>
          <p:nvPr>
            <p:ph type="title"/>
          </p:nvPr>
        </p:nvSpPr>
        <p:spPr>
          <a:xfrm>
            <a:off x="4712882" y="1490565"/>
            <a:ext cx="3683725" cy="1342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None/>
              <a:defRPr sz="30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5" title="Sous-titre"/>
          <p:cNvSpPr txBox="1">
            <a:spLocks noGrp="1"/>
          </p:cNvSpPr>
          <p:nvPr>
            <p:ph type="body" idx="1"/>
          </p:nvPr>
        </p:nvSpPr>
        <p:spPr>
          <a:xfrm>
            <a:off x="4712882" y="2844035"/>
            <a:ext cx="3683725" cy="682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90909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0909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48" name="Google Shape;48;p15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" name="Google Shape;49;p15"/>
          <p:cNvSpPr/>
          <p:nvPr/>
        </p:nvSpPr>
        <p:spPr>
          <a:xfrm>
            <a:off x="5815584" y="0"/>
            <a:ext cx="1693926" cy="557114"/>
          </a:xfrm>
          <a:prstGeom prst="parallelogram">
            <a:avLst>
              <a:gd name="adj" fmla="val 195850"/>
            </a:avLst>
          </a:prstGeom>
          <a:solidFill>
            <a:srgbClr val="E260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Google Shape;50;p15"/>
          <p:cNvCxnSpPr/>
          <p:nvPr/>
        </p:nvCxnSpPr>
        <p:spPr>
          <a:xfrm rot="10800000" flipH="1">
            <a:off x="0" y="306422"/>
            <a:ext cx="4946515" cy="2552361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1" name="Google Shape;51;p15"/>
          <p:cNvSpPr>
            <a:spLocks noGrp="1"/>
          </p:cNvSpPr>
          <p:nvPr>
            <p:ph type="pic" idx="2"/>
          </p:nvPr>
        </p:nvSpPr>
        <p:spPr>
          <a:xfrm>
            <a:off x="1262549" y="645708"/>
            <a:ext cx="3321392" cy="3852817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2" name="Google Shape;52;p15"/>
          <p:cNvCxnSpPr/>
          <p:nvPr/>
        </p:nvCxnSpPr>
        <p:spPr>
          <a:xfrm rot="10800000" flipH="1">
            <a:off x="-13378" y="3950208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15"/>
          <p:cNvSpPr/>
          <p:nvPr/>
        </p:nvSpPr>
        <p:spPr>
          <a:xfrm rot="-1641210">
            <a:off x="-104276" y="2555284"/>
            <a:ext cx="1078799" cy="177435"/>
          </a:xfrm>
          <a:prstGeom prst="parallelogram">
            <a:avLst>
              <a:gd name="adj" fmla="val 53218"/>
            </a:avLst>
          </a:prstGeom>
          <a:solidFill>
            <a:srgbClr val="A5A5A5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37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orient="horz" pos="3127">
          <p15:clr>
            <a:srgbClr val="FBAE40"/>
          </p15:clr>
        </p15:guide>
        <p15:guide id="5" pos="5653">
          <p15:clr>
            <a:srgbClr val="FBAE40"/>
          </p15:clr>
        </p15:guide>
        <p15:guide id="6" orient="horz" pos="1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phique">
  <p:cSld name="Graphiqu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16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56" name="Google Shape;56;p16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7" name="Google Shape;57;p16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8" name="Google Shape;58;p16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EE957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16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rgbClr val="E260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16" title="Sous-titre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63" name="Google Shape;63;p16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body" idx="2"/>
          </p:nvPr>
        </p:nvSpPr>
        <p:spPr>
          <a:xfrm>
            <a:off x="398860" y="1504321"/>
            <a:ext cx="3919323" cy="3062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6" title="Graphique"/>
          <p:cNvSpPr>
            <a:spLocks noGrp="1"/>
          </p:cNvSpPr>
          <p:nvPr>
            <p:ph type="chart" idx="3"/>
          </p:nvPr>
        </p:nvSpPr>
        <p:spPr>
          <a:xfrm>
            <a:off x="4347086" y="1504322"/>
            <a:ext cx="4289548" cy="3063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58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du texte 02">
  <p:cSld name="Disposition du texte 0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/>
          <p:nvPr/>
        </p:nvSpPr>
        <p:spPr>
          <a:xfrm rot="10800000">
            <a:off x="1379765" y="-4"/>
            <a:ext cx="7764236" cy="4229105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7"/>
          <p:cNvSpPr>
            <a:spLocks noGrp="1"/>
          </p:cNvSpPr>
          <p:nvPr>
            <p:ph type="pic" idx="2"/>
          </p:nvPr>
        </p:nvSpPr>
        <p:spPr>
          <a:xfrm>
            <a:off x="4627633" y="1076325"/>
            <a:ext cx="4516366" cy="4067175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69" name="Google Shape;69;p17" title="Puces"/>
          <p:cNvSpPr txBox="1">
            <a:spLocks noGrp="1"/>
          </p:cNvSpPr>
          <p:nvPr>
            <p:ph type="body" idx="1"/>
          </p:nvPr>
        </p:nvSpPr>
        <p:spPr>
          <a:xfrm>
            <a:off x="398533" y="2397686"/>
            <a:ext cx="3707122" cy="221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/>
          <p:nvPr/>
        </p:nvSpPr>
        <p:spPr>
          <a:xfrm flipH="1">
            <a:off x="2233613" y="-4"/>
            <a:ext cx="3090863" cy="981079"/>
          </a:xfrm>
          <a:prstGeom prst="parallelogram">
            <a:avLst>
              <a:gd name="adj" fmla="val 186380"/>
            </a:avLst>
          </a:prstGeom>
          <a:solidFill>
            <a:srgbClr val="E260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" name="Google Shape;71;p17"/>
          <p:cNvCxnSpPr/>
          <p:nvPr/>
        </p:nvCxnSpPr>
        <p:spPr>
          <a:xfrm rot="10800000" flipH="1">
            <a:off x="7764236" y="889089"/>
            <a:ext cx="1379764" cy="1225461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17" title="Sous-titre"/>
          <p:cNvSpPr txBox="1">
            <a:spLocks noGrp="1"/>
          </p:cNvSpPr>
          <p:nvPr>
            <p:ph type="body" idx="3"/>
          </p:nvPr>
        </p:nvSpPr>
        <p:spPr>
          <a:xfrm>
            <a:off x="398534" y="1922608"/>
            <a:ext cx="5506966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17"/>
          <p:cNvSpPr txBox="1"/>
          <p:nvPr/>
        </p:nvSpPr>
        <p:spPr>
          <a:xfrm>
            <a:off x="8305038" y="178308"/>
            <a:ext cx="61098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fr" sz="2600" b="1" i="0" u="none" strike="noStrike" cap="none">
                <a:solidFill>
                  <a:schemeClr val="accent1"/>
                </a:solidFill>
                <a:latin typeface="Arial Black"/>
                <a:ea typeface="Arial Black"/>
                <a:cs typeface="Arial Black"/>
                <a:sym typeface="Arial Black"/>
              </a:rPr>
              <a:t>FR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7" title="Titre "/>
          <p:cNvSpPr txBox="1">
            <a:spLocks noGrp="1"/>
          </p:cNvSpPr>
          <p:nvPr>
            <p:ph type="title"/>
          </p:nvPr>
        </p:nvSpPr>
        <p:spPr>
          <a:xfrm>
            <a:off x="398533" y="981363"/>
            <a:ext cx="5506967" cy="911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31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au">
  <p:cSld name="Tableau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8" title="Tableau"/>
          <p:cNvSpPr>
            <a:spLocks noGrp="1"/>
          </p:cNvSpPr>
          <p:nvPr>
            <p:ph type="tbl" idx="2"/>
          </p:nvPr>
        </p:nvSpPr>
        <p:spPr>
          <a:xfrm>
            <a:off x="398533" y="1998602"/>
            <a:ext cx="8245031" cy="257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79" name="Google Shape;79;p18"/>
          <p:cNvGrpSpPr/>
          <p:nvPr/>
        </p:nvGrpSpPr>
        <p:grpSpPr>
          <a:xfrm flipH="1">
            <a:off x="5670996" y="0"/>
            <a:ext cx="3572983" cy="2655755"/>
            <a:chOff x="-124265" y="-2"/>
            <a:chExt cx="4763978" cy="3367272"/>
          </a:xfrm>
        </p:grpSpPr>
        <p:sp>
          <p:nvSpPr>
            <p:cNvPr id="80" name="Google Shape;80;p18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81" name="Google Shape;81;p18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82" name="Google Shape;82;p18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" name="Google Shape;83;p18"/>
          <p:cNvSpPr/>
          <p:nvPr/>
        </p:nvSpPr>
        <p:spPr>
          <a:xfrm flipH="1">
            <a:off x="5009931" y="1"/>
            <a:ext cx="1085850" cy="479298"/>
          </a:xfrm>
          <a:prstGeom prst="parallelogram">
            <a:avLst>
              <a:gd name="adj" fmla="val 13561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18" title="Sous-titre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87" name="Google Shape;87;p18" title="Titre 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7">
          <p15:clr>
            <a:srgbClr val="FBAE40"/>
          </p15:clr>
        </p15:guide>
        <p15:guide id="2" pos="2880">
          <p15:clr>
            <a:srgbClr val="FBAE40"/>
          </p15:clr>
        </p15:guide>
        <p15:guide id="3" pos="58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ande photo">
  <p:cSld name="Grande photo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/>
          <p:nvPr/>
        </p:nvSpPr>
        <p:spPr>
          <a:xfrm rot="10800000" flipH="1">
            <a:off x="0" y="-4"/>
            <a:ext cx="8810625" cy="4724402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9" title="Image"/>
          <p:cNvSpPr>
            <a:spLocks noGrp="1"/>
          </p:cNvSpPr>
          <p:nvPr>
            <p:ph type="pic" idx="2"/>
          </p:nvPr>
        </p:nvSpPr>
        <p:spPr>
          <a:xfrm>
            <a:off x="269422" y="244928"/>
            <a:ext cx="8605156" cy="465364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cxnSp>
        <p:nvCxnSpPr>
          <p:cNvPr id="91" name="Google Shape;91;p19"/>
          <p:cNvCxnSpPr/>
          <p:nvPr/>
        </p:nvCxnSpPr>
        <p:spPr>
          <a:xfrm rot="10800000" flipH="1">
            <a:off x="0" y="4008665"/>
            <a:ext cx="1771650" cy="930729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2" name="Google Shape;92;p19" title="Titre "/>
          <p:cNvSpPr txBox="1">
            <a:spLocks noGrp="1"/>
          </p:cNvSpPr>
          <p:nvPr>
            <p:ph type="title"/>
          </p:nvPr>
        </p:nvSpPr>
        <p:spPr>
          <a:xfrm>
            <a:off x="269422" y="419101"/>
            <a:ext cx="6249917" cy="704849"/>
          </a:xfrm>
          <a:prstGeom prst="rect">
            <a:avLst/>
          </a:prstGeom>
          <a:solidFill>
            <a:schemeClr val="lt1">
              <a:alpha val="89411"/>
            </a:schemeClr>
          </a:solidFill>
          <a:ln>
            <a:noFill/>
          </a:ln>
        </p:spPr>
        <p:txBody>
          <a:bodyPr spcFirstLastPara="1" wrap="square" lIns="216000" tIns="34275" rIns="68575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None/>
              <a:defRPr sz="2700" b="1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erci">
  <p:cSld name="Merci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5117197" y="2595872"/>
            <a:ext cx="2584336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body" idx="2"/>
          </p:nvPr>
        </p:nvSpPr>
        <p:spPr>
          <a:xfrm>
            <a:off x="5117197" y="2879588"/>
            <a:ext cx="2584336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body" idx="3"/>
          </p:nvPr>
        </p:nvSpPr>
        <p:spPr>
          <a:xfrm>
            <a:off x="5117196" y="3162502"/>
            <a:ext cx="2584337" cy="216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body" idx="4"/>
          </p:nvPr>
        </p:nvSpPr>
        <p:spPr>
          <a:xfrm>
            <a:off x="5117197" y="3446218"/>
            <a:ext cx="2584336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E7A4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/>
          <p:nvPr/>
        </p:nvSpPr>
        <p:spPr>
          <a:xfrm>
            <a:off x="4844204" y="2628935"/>
            <a:ext cx="194156" cy="19415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958" y="17505"/>
                </a:moveTo>
                <a:cubicBezTo>
                  <a:pt x="17372" y="16944"/>
                  <a:pt x="16242" y="15945"/>
                  <a:pt x="15117" y="15413"/>
                </a:cubicBezTo>
                <a:cubicBezTo>
                  <a:pt x="14189" y="14975"/>
                  <a:pt x="13657" y="14531"/>
                  <a:pt x="13491" y="14057"/>
                </a:cubicBezTo>
                <a:cubicBezTo>
                  <a:pt x="13377" y="13728"/>
                  <a:pt x="13428" y="13351"/>
                  <a:pt x="13649" y="12904"/>
                </a:cubicBezTo>
                <a:cubicBezTo>
                  <a:pt x="13815" y="12567"/>
                  <a:pt x="13972" y="12286"/>
                  <a:pt x="14117" y="12028"/>
                </a:cubicBezTo>
                <a:cubicBezTo>
                  <a:pt x="14730" y="10934"/>
                  <a:pt x="15203" y="10145"/>
                  <a:pt x="15203" y="7348"/>
                </a:cubicBezTo>
                <a:cubicBezTo>
                  <a:pt x="15203" y="3162"/>
                  <a:pt x="12787" y="2951"/>
                  <a:pt x="12309" y="2951"/>
                </a:cubicBezTo>
                <a:cubicBezTo>
                  <a:pt x="11917" y="2951"/>
                  <a:pt x="11672" y="3037"/>
                  <a:pt x="11435" y="3121"/>
                </a:cubicBezTo>
                <a:cubicBezTo>
                  <a:pt x="11175" y="3213"/>
                  <a:pt x="10907" y="3309"/>
                  <a:pt x="10296" y="3319"/>
                </a:cubicBezTo>
                <a:cubicBezTo>
                  <a:pt x="9190" y="3337"/>
                  <a:pt x="6873" y="3375"/>
                  <a:pt x="6873" y="7226"/>
                </a:cubicBezTo>
                <a:cubicBezTo>
                  <a:pt x="6873" y="9919"/>
                  <a:pt x="7574" y="11156"/>
                  <a:pt x="8125" y="12150"/>
                </a:cubicBezTo>
                <a:cubicBezTo>
                  <a:pt x="8266" y="12404"/>
                  <a:pt x="8399" y="12645"/>
                  <a:pt x="8505" y="12885"/>
                </a:cubicBezTo>
                <a:cubicBezTo>
                  <a:pt x="8973" y="13949"/>
                  <a:pt x="8631" y="14693"/>
                  <a:pt x="7426" y="15224"/>
                </a:cubicBezTo>
                <a:cubicBezTo>
                  <a:pt x="5905" y="15897"/>
                  <a:pt x="5188" y="16247"/>
                  <a:pt x="3693" y="17562"/>
                </a:cubicBezTo>
                <a:cubicBezTo>
                  <a:pt x="2017" y="15800"/>
                  <a:pt x="982" y="134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3395"/>
                  <a:pt x="19603" y="15749"/>
                  <a:pt x="17958" y="17505"/>
                </a:cubicBezTo>
                <a:moveTo>
                  <a:pt x="10800" y="20618"/>
                </a:moveTo>
                <a:cubicBezTo>
                  <a:pt x="8356" y="20618"/>
                  <a:pt x="6125" y="19720"/>
                  <a:pt x="4407" y="18242"/>
                </a:cubicBezTo>
                <a:cubicBezTo>
                  <a:pt x="5730" y="17084"/>
                  <a:pt x="6362" y="16767"/>
                  <a:pt x="7823" y="16122"/>
                </a:cubicBezTo>
                <a:cubicBezTo>
                  <a:pt x="9515" y="15375"/>
                  <a:pt x="10091" y="14051"/>
                  <a:pt x="9403" y="12489"/>
                </a:cubicBezTo>
                <a:cubicBezTo>
                  <a:pt x="9279" y="12208"/>
                  <a:pt x="9136" y="11949"/>
                  <a:pt x="8984" y="11674"/>
                </a:cubicBezTo>
                <a:cubicBezTo>
                  <a:pt x="8461" y="10732"/>
                  <a:pt x="7855" y="9665"/>
                  <a:pt x="7855" y="7226"/>
                </a:cubicBezTo>
                <a:cubicBezTo>
                  <a:pt x="7855" y="4341"/>
                  <a:pt x="9224" y="4318"/>
                  <a:pt x="10312" y="4300"/>
                </a:cubicBezTo>
                <a:cubicBezTo>
                  <a:pt x="11084" y="4287"/>
                  <a:pt x="11461" y="4154"/>
                  <a:pt x="11763" y="4047"/>
                </a:cubicBezTo>
                <a:cubicBezTo>
                  <a:pt x="11964" y="3975"/>
                  <a:pt x="12086" y="3933"/>
                  <a:pt x="12309" y="3933"/>
                </a:cubicBezTo>
                <a:cubicBezTo>
                  <a:pt x="13218" y="3933"/>
                  <a:pt x="14221" y="4830"/>
                  <a:pt x="14221" y="7348"/>
                </a:cubicBezTo>
                <a:cubicBezTo>
                  <a:pt x="14221" y="9888"/>
                  <a:pt x="13840" y="10513"/>
                  <a:pt x="13261" y="11548"/>
                </a:cubicBezTo>
                <a:cubicBezTo>
                  <a:pt x="13108" y="11820"/>
                  <a:pt x="12943" y="12115"/>
                  <a:pt x="12768" y="12470"/>
                </a:cubicBezTo>
                <a:cubicBezTo>
                  <a:pt x="12430" y="13155"/>
                  <a:pt x="12362" y="13798"/>
                  <a:pt x="12565" y="14380"/>
                </a:cubicBezTo>
                <a:cubicBezTo>
                  <a:pt x="12825" y="15126"/>
                  <a:pt x="13502" y="15737"/>
                  <a:pt x="14696" y="16302"/>
                </a:cubicBezTo>
                <a:cubicBezTo>
                  <a:pt x="15675" y="16764"/>
                  <a:pt x="16700" y="17667"/>
                  <a:pt x="17251" y="18189"/>
                </a:cubicBezTo>
                <a:cubicBezTo>
                  <a:pt x="15525" y="19697"/>
                  <a:pt x="13272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20"/>
          <p:cNvSpPr/>
          <p:nvPr/>
        </p:nvSpPr>
        <p:spPr>
          <a:xfrm>
            <a:off x="4880717" y="2923490"/>
            <a:ext cx="121130" cy="22207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1700" y="1473"/>
                </a:moveTo>
                <a:lnTo>
                  <a:pt x="9900" y="1473"/>
                </a:lnTo>
                <a:cubicBezTo>
                  <a:pt x="9403" y="1473"/>
                  <a:pt x="9000" y="1692"/>
                  <a:pt x="9000" y="1964"/>
                </a:cubicBezTo>
                <a:cubicBezTo>
                  <a:pt x="9000" y="2235"/>
                  <a:pt x="9403" y="2455"/>
                  <a:pt x="9900" y="2455"/>
                </a:cubicBezTo>
                <a:lnTo>
                  <a:pt x="11700" y="2455"/>
                </a:lnTo>
                <a:cubicBezTo>
                  <a:pt x="12197" y="2455"/>
                  <a:pt x="12600" y="2235"/>
                  <a:pt x="12600" y="1964"/>
                </a:cubicBezTo>
                <a:cubicBezTo>
                  <a:pt x="12600" y="1692"/>
                  <a:pt x="12197" y="1473"/>
                  <a:pt x="11700" y="1473"/>
                </a:cubicBezTo>
                <a:moveTo>
                  <a:pt x="19800" y="2945"/>
                </a:moveTo>
                <a:lnTo>
                  <a:pt x="1800" y="2945"/>
                </a:lnTo>
                <a:lnTo>
                  <a:pt x="1800" y="1964"/>
                </a:lnTo>
                <a:cubicBezTo>
                  <a:pt x="1800" y="1422"/>
                  <a:pt x="2605" y="982"/>
                  <a:pt x="3600" y="982"/>
                </a:cubicBezTo>
                <a:lnTo>
                  <a:pt x="18000" y="982"/>
                </a:lnTo>
                <a:cubicBezTo>
                  <a:pt x="18993" y="982"/>
                  <a:pt x="19800" y="1422"/>
                  <a:pt x="19800" y="1964"/>
                </a:cubicBezTo>
                <a:cubicBezTo>
                  <a:pt x="19800" y="1964"/>
                  <a:pt x="19800" y="2945"/>
                  <a:pt x="19800" y="2945"/>
                </a:cubicBezTo>
                <a:close/>
                <a:moveTo>
                  <a:pt x="19800" y="17673"/>
                </a:moveTo>
                <a:lnTo>
                  <a:pt x="1800" y="17673"/>
                </a:lnTo>
                <a:lnTo>
                  <a:pt x="1800" y="3927"/>
                </a:lnTo>
                <a:lnTo>
                  <a:pt x="19800" y="3927"/>
                </a:lnTo>
                <a:cubicBezTo>
                  <a:pt x="19800" y="3927"/>
                  <a:pt x="19800" y="17673"/>
                  <a:pt x="19800" y="17673"/>
                </a:cubicBezTo>
                <a:close/>
                <a:moveTo>
                  <a:pt x="19800" y="19636"/>
                </a:moveTo>
                <a:cubicBezTo>
                  <a:pt x="19800" y="20179"/>
                  <a:pt x="18993" y="20618"/>
                  <a:pt x="18000" y="20618"/>
                </a:cubicBezTo>
                <a:lnTo>
                  <a:pt x="3600" y="20618"/>
                </a:lnTo>
                <a:cubicBezTo>
                  <a:pt x="2605" y="20618"/>
                  <a:pt x="1800" y="20179"/>
                  <a:pt x="1800" y="19636"/>
                </a:cubicBezTo>
                <a:lnTo>
                  <a:pt x="1800" y="18655"/>
                </a:lnTo>
                <a:lnTo>
                  <a:pt x="19800" y="18655"/>
                </a:lnTo>
                <a:cubicBezTo>
                  <a:pt x="19800" y="18655"/>
                  <a:pt x="19800" y="19636"/>
                  <a:pt x="19800" y="19636"/>
                </a:cubicBezTo>
                <a:close/>
                <a:moveTo>
                  <a:pt x="18000" y="0"/>
                </a:moveTo>
                <a:lnTo>
                  <a:pt x="3600" y="0"/>
                </a:lnTo>
                <a:cubicBezTo>
                  <a:pt x="1612" y="0"/>
                  <a:pt x="0" y="879"/>
                  <a:pt x="0" y="1964"/>
                </a:cubicBezTo>
                <a:lnTo>
                  <a:pt x="0" y="19636"/>
                </a:lnTo>
                <a:cubicBezTo>
                  <a:pt x="0" y="20721"/>
                  <a:pt x="1612" y="21600"/>
                  <a:pt x="3600" y="21600"/>
                </a:cubicBezTo>
                <a:lnTo>
                  <a:pt x="18000" y="21600"/>
                </a:lnTo>
                <a:cubicBezTo>
                  <a:pt x="19988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19988" y="0"/>
                  <a:pt x="18000" y="0"/>
                </a:cubicBezTo>
                <a:moveTo>
                  <a:pt x="10800" y="20127"/>
                </a:moveTo>
                <a:cubicBezTo>
                  <a:pt x="11297" y="20127"/>
                  <a:pt x="11700" y="19908"/>
                  <a:pt x="11700" y="19636"/>
                </a:cubicBezTo>
                <a:cubicBezTo>
                  <a:pt x="11700" y="19366"/>
                  <a:pt x="11297" y="19145"/>
                  <a:pt x="10800" y="19145"/>
                </a:cubicBezTo>
                <a:cubicBezTo>
                  <a:pt x="10303" y="19145"/>
                  <a:pt x="9900" y="19366"/>
                  <a:pt x="9900" y="19636"/>
                </a:cubicBezTo>
                <a:cubicBezTo>
                  <a:pt x="9900" y="19908"/>
                  <a:pt x="10303" y="20127"/>
                  <a:pt x="10800" y="20127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0"/>
          <p:cNvSpPr/>
          <p:nvPr/>
        </p:nvSpPr>
        <p:spPr>
          <a:xfrm>
            <a:off x="4844204" y="3245959"/>
            <a:ext cx="194156" cy="14120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618" y="18900"/>
                </a:moveTo>
                <a:cubicBezTo>
                  <a:pt x="20618" y="18980"/>
                  <a:pt x="20611" y="19058"/>
                  <a:pt x="20601" y="19135"/>
                </a:cubicBezTo>
                <a:lnTo>
                  <a:pt x="14539" y="10800"/>
                </a:lnTo>
                <a:lnTo>
                  <a:pt x="20601" y="2465"/>
                </a:lnTo>
                <a:cubicBezTo>
                  <a:pt x="20611" y="2542"/>
                  <a:pt x="20618" y="2620"/>
                  <a:pt x="20618" y="2700"/>
                </a:cubicBezTo>
                <a:cubicBezTo>
                  <a:pt x="20618" y="2700"/>
                  <a:pt x="20618" y="18900"/>
                  <a:pt x="20618" y="18900"/>
                </a:cubicBezTo>
                <a:close/>
                <a:moveTo>
                  <a:pt x="19636" y="20250"/>
                </a:moveTo>
                <a:lnTo>
                  <a:pt x="1964" y="20250"/>
                </a:lnTo>
                <a:cubicBezTo>
                  <a:pt x="1849" y="20250"/>
                  <a:pt x="1739" y="20218"/>
                  <a:pt x="1637" y="20168"/>
                </a:cubicBezTo>
                <a:lnTo>
                  <a:pt x="7755" y="11754"/>
                </a:lnTo>
                <a:lnTo>
                  <a:pt x="9440" y="14072"/>
                </a:lnTo>
                <a:cubicBezTo>
                  <a:pt x="9816" y="14589"/>
                  <a:pt x="10308" y="14847"/>
                  <a:pt x="10800" y="14847"/>
                </a:cubicBezTo>
                <a:cubicBezTo>
                  <a:pt x="11292" y="14847"/>
                  <a:pt x="11784" y="14589"/>
                  <a:pt x="12159" y="14072"/>
                </a:cubicBezTo>
                <a:lnTo>
                  <a:pt x="13845" y="11754"/>
                </a:lnTo>
                <a:lnTo>
                  <a:pt x="19964" y="20168"/>
                </a:lnTo>
                <a:cubicBezTo>
                  <a:pt x="19861" y="20218"/>
                  <a:pt x="19752" y="20250"/>
                  <a:pt x="19636" y="20250"/>
                </a:cubicBezTo>
                <a:moveTo>
                  <a:pt x="982" y="18900"/>
                </a:moveTo>
                <a:lnTo>
                  <a:pt x="982" y="2700"/>
                </a:lnTo>
                <a:cubicBezTo>
                  <a:pt x="982" y="2620"/>
                  <a:pt x="989" y="2542"/>
                  <a:pt x="999" y="2465"/>
                </a:cubicBezTo>
                <a:lnTo>
                  <a:pt x="7061" y="10800"/>
                </a:lnTo>
                <a:lnTo>
                  <a:pt x="999" y="19135"/>
                </a:lnTo>
                <a:cubicBezTo>
                  <a:pt x="989" y="19058"/>
                  <a:pt x="982" y="18980"/>
                  <a:pt x="982" y="18900"/>
                </a:cubicBezTo>
                <a:moveTo>
                  <a:pt x="1964" y="1350"/>
                </a:moveTo>
                <a:lnTo>
                  <a:pt x="19636" y="1350"/>
                </a:lnTo>
                <a:cubicBezTo>
                  <a:pt x="19752" y="1350"/>
                  <a:pt x="19861" y="1382"/>
                  <a:pt x="19964" y="1433"/>
                </a:cubicBezTo>
                <a:lnTo>
                  <a:pt x="11465" y="13118"/>
                </a:lnTo>
                <a:cubicBezTo>
                  <a:pt x="11288" y="13362"/>
                  <a:pt x="11051" y="13497"/>
                  <a:pt x="10800" y="13497"/>
                </a:cubicBezTo>
                <a:cubicBezTo>
                  <a:pt x="10549" y="13497"/>
                  <a:pt x="10312" y="13362"/>
                  <a:pt x="10134" y="13118"/>
                </a:cubicBezTo>
                <a:lnTo>
                  <a:pt x="1637" y="1433"/>
                </a:lnTo>
                <a:cubicBezTo>
                  <a:pt x="1739" y="1382"/>
                  <a:pt x="1849" y="1350"/>
                  <a:pt x="1964" y="1350"/>
                </a:cubicBezTo>
                <a:moveTo>
                  <a:pt x="19636" y="0"/>
                </a:moveTo>
                <a:lnTo>
                  <a:pt x="1964" y="0"/>
                </a:lnTo>
                <a:cubicBezTo>
                  <a:pt x="879" y="0"/>
                  <a:pt x="0" y="1209"/>
                  <a:pt x="0" y="2700"/>
                </a:cubicBezTo>
                <a:lnTo>
                  <a:pt x="0" y="18900"/>
                </a:lnTo>
                <a:cubicBezTo>
                  <a:pt x="0" y="20391"/>
                  <a:pt x="879" y="21600"/>
                  <a:pt x="1964" y="21600"/>
                </a:cubicBezTo>
                <a:lnTo>
                  <a:pt x="19636" y="21600"/>
                </a:lnTo>
                <a:cubicBezTo>
                  <a:pt x="20721" y="21600"/>
                  <a:pt x="21600" y="20391"/>
                  <a:pt x="21600" y="18900"/>
                </a:cubicBezTo>
                <a:lnTo>
                  <a:pt x="21600" y="2700"/>
                </a:lnTo>
                <a:cubicBezTo>
                  <a:pt x="21600" y="1209"/>
                  <a:pt x="20721" y="0"/>
                  <a:pt x="19636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4853787" y="3487561"/>
            <a:ext cx="174989" cy="17498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850" y="17620"/>
                </a:moveTo>
                <a:cubicBezTo>
                  <a:pt x="17270" y="17122"/>
                  <a:pt x="16604" y="16682"/>
                  <a:pt x="15855" y="16324"/>
                </a:cubicBezTo>
                <a:cubicBezTo>
                  <a:pt x="15868" y="16284"/>
                  <a:pt x="15882" y="16244"/>
                  <a:pt x="15896" y="16203"/>
                </a:cubicBezTo>
                <a:cubicBezTo>
                  <a:pt x="16131" y="15456"/>
                  <a:pt x="16320" y="14656"/>
                  <a:pt x="16454" y="13811"/>
                </a:cubicBezTo>
                <a:cubicBezTo>
                  <a:pt x="16471" y="13704"/>
                  <a:pt x="16484" y="13596"/>
                  <a:pt x="16499" y="13488"/>
                </a:cubicBezTo>
                <a:cubicBezTo>
                  <a:pt x="16544" y="13166"/>
                  <a:pt x="16581" y="12839"/>
                  <a:pt x="16610" y="12507"/>
                </a:cubicBezTo>
                <a:cubicBezTo>
                  <a:pt x="16621" y="12383"/>
                  <a:pt x="16632" y="12260"/>
                  <a:pt x="16641" y="12135"/>
                </a:cubicBezTo>
                <a:cubicBezTo>
                  <a:pt x="16660" y="11858"/>
                  <a:pt x="16664" y="11574"/>
                  <a:pt x="16673" y="11291"/>
                </a:cubicBezTo>
                <a:lnTo>
                  <a:pt x="20598" y="11291"/>
                </a:lnTo>
                <a:cubicBezTo>
                  <a:pt x="20476" y="13747"/>
                  <a:pt x="19450" y="15962"/>
                  <a:pt x="17850" y="17620"/>
                </a:cubicBezTo>
                <a:moveTo>
                  <a:pt x="13714" y="20178"/>
                </a:moveTo>
                <a:cubicBezTo>
                  <a:pt x="13925" y="19957"/>
                  <a:pt x="14127" y="19710"/>
                  <a:pt x="14321" y="19444"/>
                </a:cubicBezTo>
                <a:cubicBezTo>
                  <a:pt x="14339" y="19419"/>
                  <a:pt x="14357" y="19394"/>
                  <a:pt x="14375" y="19369"/>
                </a:cubicBezTo>
                <a:cubicBezTo>
                  <a:pt x="14764" y="18822"/>
                  <a:pt x="15116" y="18192"/>
                  <a:pt x="15420" y="17488"/>
                </a:cubicBezTo>
                <a:cubicBezTo>
                  <a:pt x="15436" y="17450"/>
                  <a:pt x="15451" y="17410"/>
                  <a:pt x="15467" y="17372"/>
                </a:cubicBezTo>
                <a:cubicBezTo>
                  <a:pt x="15485" y="17329"/>
                  <a:pt x="15499" y="17282"/>
                  <a:pt x="15517" y="17239"/>
                </a:cubicBezTo>
                <a:cubicBezTo>
                  <a:pt x="16123" y="17535"/>
                  <a:pt x="16665" y="17890"/>
                  <a:pt x="17142" y="18285"/>
                </a:cubicBezTo>
                <a:cubicBezTo>
                  <a:pt x="16149" y="19129"/>
                  <a:pt x="14989" y="19782"/>
                  <a:pt x="13714" y="20178"/>
                </a:cubicBezTo>
                <a:moveTo>
                  <a:pt x="11291" y="20569"/>
                </a:moveTo>
                <a:lnTo>
                  <a:pt x="11291" y="16221"/>
                </a:lnTo>
                <a:cubicBezTo>
                  <a:pt x="12498" y="16271"/>
                  <a:pt x="13638" y="16493"/>
                  <a:pt x="14652" y="16869"/>
                </a:cubicBezTo>
                <a:cubicBezTo>
                  <a:pt x="13850" y="18909"/>
                  <a:pt x="12654" y="20298"/>
                  <a:pt x="11291" y="20569"/>
                </a:cubicBezTo>
                <a:moveTo>
                  <a:pt x="11291" y="11291"/>
                </a:moveTo>
                <a:lnTo>
                  <a:pt x="15697" y="11291"/>
                </a:lnTo>
                <a:cubicBezTo>
                  <a:pt x="15655" y="12995"/>
                  <a:pt x="15392" y="14581"/>
                  <a:pt x="14971" y="15948"/>
                </a:cubicBezTo>
                <a:cubicBezTo>
                  <a:pt x="13855" y="15534"/>
                  <a:pt x="12608" y="15291"/>
                  <a:pt x="11291" y="15240"/>
                </a:cubicBezTo>
                <a:cubicBezTo>
                  <a:pt x="11291" y="15240"/>
                  <a:pt x="11291" y="11291"/>
                  <a:pt x="11291" y="11291"/>
                </a:cubicBezTo>
                <a:close/>
                <a:moveTo>
                  <a:pt x="11291" y="6360"/>
                </a:moveTo>
                <a:cubicBezTo>
                  <a:pt x="12608" y="6309"/>
                  <a:pt x="13855" y="6066"/>
                  <a:pt x="14971" y="5652"/>
                </a:cubicBezTo>
                <a:cubicBezTo>
                  <a:pt x="15392" y="7019"/>
                  <a:pt x="15655" y="8605"/>
                  <a:pt x="15697" y="10309"/>
                </a:cubicBezTo>
                <a:lnTo>
                  <a:pt x="11291" y="10309"/>
                </a:lnTo>
                <a:cubicBezTo>
                  <a:pt x="11291" y="10309"/>
                  <a:pt x="11291" y="6360"/>
                  <a:pt x="11291" y="6360"/>
                </a:cubicBezTo>
                <a:close/>
                <a:moveTo>
                  <a:pt x="11291" y="1031"/>
                </a:moveTo>
                <a:cubicBezTo>
                  <a:pt x="12654" y="1302"/>
                  <a:pt x="13850" y="2691"/>
                  <a:pt x="14652" y="4731"/>
                </a:cubicBezTo>
                <a:cubicBezTo>
                  <a:pt x="13638" y="5107"/>
                  <a:pt x="12498" y="5329"/>
                  <a:pt x="11291" y="5379"/>
                </a:cubicBezTo>
                <a:cubicBezTo>
                  <a:pt x="11291" y="5379"/>
                  <a:pt x="11291" y="1031"/>
                  <a:pt x="11291" y="1031"/>
                </a:cubicBezTo>
                <a:close/>
                <a:moveTo>
                  <a:pt x="17142" y="3315"/>
                </a:moveTo>
                <a:cubicBezTo>
                  <a:pt x="16665" y="3711"/>
                  <a:pt x="16123" y="4065"/>
                  <a:pt x="15517" y="4361"/>
                </a:cubicBezTo>
                <a:cubicBezTo>
                  <a:pt x="15499" y="4318"/>
                  <a:pt x="15485" y="4271"/>
                  <a:pt x="15467" y="4229"/>
                </a:cubicBezTo>
                <a:cubicBezTo>
                  <a:pt x="15451" y="4190"/>
                  <a:pt x="15436" y="4151"/>
                  <a:pt x="15420" y="4112"/>
                </a:cubicBezTo>
                <a:cubicBezTo>
                  <a:pt x="15116" y="3408"/>
                  <a:pt x="14764" y="2778"/>
                  <a:pt x="14375" y="2231"/>
                </a:cubicBezTo>
                <a:cubicBezTo>
                  <a:pt x="14357" y="2206"/>
                  <a:pt x="14339" y="2181"/>
                  <a:pt x="14321" y="2156"/>
                </a:cubicBezTo>
                <a:cubicBezTo>
                  <a:pt x="14127" y="1890"/>
                  <a:pt x="13925" y="1643"/>
                  <a:pt x="13714" y="1422"/>
                </a:cubicBezTo>
                <a:cubicBezTo>
                  <a:pt x="14989" y="1818"/>
                  <a:pt x="16149" y="2471"/>
                  <a:pt x="17142" y="3315"/>
                </a:cubicBezTo>
                <a:moveTo>
                  <a:pt x="20598" y="10309"/>
                </a:moveTo>
                <a:lnTo>
                  <a:pt x="16673" y="10309"/>
                </a:lnTo>
                <a:cubicBezTo>
                  <a:pt x="16664" y="10027"/>
                  <a:pt x="16660" y="9742"/>
                  <a:pt x="16641" y="9465"/>
                </a:cubicBezTo>
                <a:cubicBezTo>
                  <a:pt x="16632" y="9340"/>
                  <a:pt x="16621" y="9217"/>
                  <a:pt x="16610" y="9093"/>
                </a:cubicBezTo>
                <a:cubicBezTo>
                  <a:pt x="16581" y="8761"/>
                  <a:pt x="16544" y="8434"/>
                  <a:pt x="16499" y="8112"/>
                </a:cubicBezTo>
                <a:cubicBezTo>
                  <a:pt x="16484" y="8005"/>
                  <a:pt x="16471" y="7896"/>
                  <a:pt x="16454" y="7789"/>
                </a:cubicBezTo>
                <a:cubicBezTo>
                  <a:pt x="16320" y="6944"/>
                  <a:pt x="16131" y="6144"/>
                  <a:pt x="15896" y="5397"/>
                </a:cubicBezTo>
                <a:cubicBezTo>
                  <a:pt x="15882" y="5357"/>
                  <a:pt x="15868" y="5317"/>
                  <a:pt x="15855" y="5276"/>
                </a:cubicBezTo>
                <a:cubicBezTo>
                  <a:pt x="16604" y="4918"/>
                  <a:pt x="17270" y="4478"/>
                  <a:pt x="17850" y="3981"/>
                </a:cubicBezTo>
                <a:cubicBezTo>
                  <a:pt x="19450" y="5638"/>
                  <a:pt x="20476" y="7853"/>
                  <a:pt x="20598" y="10309"/>
                </a:cubicBezTo>
                <a:moveTo>
                  <a:pt x="10309" y="5379"/>
                </a:moveTo>
                <a:cubicBezTo>
                  <a:pt x="9101" y="5329"/>
                  <a:pt x="7961" y="5107"/>
                  <a:pt x="6947" y="4731"/>
                </a:cubicBezTo>
                <a:cubicBezTo>
                  <a:pt x="7749" y="2691"/>
                  <a:pt x="8945" y="1302"/>
                  <a:pt x="10309" y="1031"/>
                </a:cubicBezTo>
                <a:cubicBezTo>
                  <a:pt x="10309" y="1031"/>
                  <a:pt x="10309" y="5379"/>
                  <a:pt x="10309" y="5379"/>
                </a:cubicBezTo>
                <a:close/>
                <a:moveTo>
                  <a:pt x="10309" y="10309"/>
                </a:moveTo>
                <a:lnTo>
                  <a:pt x="5903" y="10309"/>
                </a:lnTo>
                <a:cubicBezTo>
                  <a:pt x="5945" y="8605"/>
                  <a:pt x="6207" y="7019"/>
                  <a:pt x="6629" y="5652"/>
                </a:cubicBezTo>
                <a:cubicBezTo>
                  <a:pt x="7745" y="6066"/>
                  <a:pt x="8991" y="6309"/>
                  <a:pt x="10309" y="6360"/>
                </a:cubicBezTo>
                <a:cubicBezTo>
                  <a:pt x="10309" y="6360"/>
                  <a:pt x="10309" y="10309"/>
                  <a:pt x="10309" y="10309"/>
                </a:cubicBezTo>
                <a:close/>
                <a:moveTo>
                  <a:pt x="10309" y="15240"/>
                </a:moveTo>
                <a:cubicBezTo>
                  <a:pt x="8991" y="15291"/>
                  <a:pt x="7745" y="15534"/>
                  <a:pt x="6629" y="15948"/>
                </a:cubicBezTo>
                <a:cubicBezTo>
                  <a:pt x="6207" y="14581"/>
                  <a:pt x="5945" y="12995"/>
                  <a:pt x="5903" y="11291"/>
                </a:cubicBezTo>
                <a:lnTo>
                  <a:pt x="10309" y="11291"/>
                </a:lnTo>
                <a:cubicBezTo>
                  <a:pt x="10309" y="11291"/>
                  <a:pt x="10309" y="15240"/>
                  <a:pt x="10309" y="15240"/>
                </a:cubicBezTo>
                <a:close/>
                <a:moveTo>
                  <a:pt x="10309" y="20569"/>
                </a:moveTo>
                <a:cubicBezTo>
                  <a:pt x="8945" y="20298"/>
                  <a:pt x="7749" y="18909"/>
                  <a:pt x="6947" y="16869"/>
                </a:cubicBezTo>
                <a:cubicBezTo>
                  <a:pt x="7961" y="16493"/>
                  <a:pt x="9101" y="16271"/>
                  <a:pt x="10309" y="16221"/>
                </a:cubicBezTo>
                <a:cubicBezTo>
                  <a:pt x="10309" y="16221"/>
                  <a:pt x="10309" y="20569"/>
                  <a:pt x="10309" y="20569"/>
                </a:cubicBezTo>
                <a:close/>
                <a:moveTo>
                  <a:pt x="4458" y="18285"/>
                </a:moveTo>
                <a:cubicBezTo>
                  <a:pt x="4934" y="17890"/>
                  <a:pt x="5476" y="17535"/>
                  <a:pt x="6083" y="17239"/>
                </a:cubicBezTo>
                <a:cubicBezTo>
                  <a:pt x="6100" y="17282"/>
                  <a:pt x="6115" y="17329"/>
                  <a:pt x="6132" y="17372"/>
                </a:cubicBezTo>
                <a:cubicBezTo>
                  <a:pt x="6149" y="17410"/>
                  <a:pt x="6163" y="17450"/>
                  <a:pt x="6180" y="17488"/>
                </a:cubicBezTo>
                <a:cubicBezTo>
                  <a:pt x="6484" y="18192"/>
                  <a:pt x="6835" y="18822"/>
                  <a:pt x="7224" y="19369"/>
                </a:cubicBezTo>
                <a:cubicBezTo>
                  <a:pt x="7242" y="19394"/>
                  <a:pt x="7261" y="19419"/>
                  <a:pt x="7279" y="19444"/>
                </a:cubicBezTo>
                <a:cubicBezTo>
                  <a:pt x="7472" y="19710"/>
                  <a:pt x="7674" y="19957"/>
                  <a:pt x="7886" y="20178"/>
                </a:cubicBezTo>
                <a:cubicBezTo>
                  <a:pt x="6610" y="19782"/>
                  <a:pt x="5451" y="19129"/>
                  <a:pt x="4458" y="18285"/>
                </a:cubicBezTo>
                <a:moveTo>
                  <a:pt x="1002" y="11291"/>
                </a:moveTo>
                <a:lnTo>
                  <a:pt x="4927" y="11291"/>
                </a:lnTo>
                <a:cubicBezTo>
                  <a:pt x="4935" y="11574"/>
                  <a:pt x="4940" y="11858"/>
                  <a:pt x="4958" y="12135"/>
                </a:cubicBezTo>
                <a:cubicBezTo>
                  <a:pt x="4967" y="12260"/>
                  <a:pt x="4979" y="12383"/>
                  <a:pt x="4989" y="12507"/>
                </a:cubicBezTo>
                <a:cubicBezTo>
                  <a:pt x="5018" y="12839"/>
                  <a:pt x="5055" y="13166"/>
                  <a:pt x="5100" y="13488"/>
                </a:cubicBezTo>
                <a:cubicBezTo>
                  <a:pt x="5116" y="13596"/>
                  <a:pt x="5129" y="13704"/>
                  <a:pt x="5146" y="13811"/>
                </a:cubicBezTo>
                <a:cubicBezTo>
                  <a:pt x="5280" y="14656"/>
                  <a:pt x="5468" y="15456"/>
                  <a:pt x="5704" y="16203"/>
                </a:cubicBezTo>
                <a:cubicBezTo>
                  <a:pt x="5718" y="16244"/>
                  <a:pt x="5731" y="16284"/>
                  <a:pt x="5744" y="16324"/>
                </a:cubicBezTo>
                <a:cubicBezTo>
                  <a:pt x="4996" y="16682"/>
                  <a:pt x="4330" y="17122"/>
                  <a:pt x="3749" y="17620"/>
                </a:cubicBezTo>
                <a:cubicBezTo>
                  <a:pt x="2150" y="15962"/>
                  <a:pt x="1123" y="13747"/>
                  <a:pt x="1002" y="11291"/>
                </a:cubicBezTo>
                <a:moveTo>
                  <a:pt x="3749" y="3981"/>
                </a:moveTo>
                <a:cubicBezTo>
                  <a:pt x="4330" y="4478"/>
                  <a:pt x="4996" y="4918"/>
                  <a:pt x="5744" y="5276"/>
                </a:cubicBezTo>
                <a:cubicBezTo>
                  <a:pt x="5731" y="5317"/>
                  <a:pt x="5718" y="5357"/>
                  <a:pt x="5704" y="5397"/>
                </a:cubicBezTo>
                <a:cubicBezTo>
                  <a:pt x="5469" y="6144"/>
                  <a:pt x="5280" y="6944"/>
                  <a:pt x="5146" y="7789"/>
                </a:cubicBezTo>
                <a:cubicBezTo>
                  <a:pt x="5129" y="7896"/>
                  <a:pt x="5116" y="8005"/>
                  <a:pt x="5100" y="8112"/>
                </a:cubicBezTo>
                <a:cubicBezTo>
                  <a:pt x="5055" y="8434"/>
                  <a:pt x="5018" y="8761"/>
                  <a:pt x="4989" y="9093"/>
                </a:cubicBezTo>
                <a:cubicBezTo>
                  <a:pt x="4979" y="9217"/>
                  <a:pt x="4967" y="9340"/>
                  <a:pt x="4958" y="9465"/>
                </a:cubicBezTo>
                <a:cubicBezTo>
                  <a:pt x="4940" y="9742"/>
                  <a:pt x="4935" y="10027"/>
                  <a:pt x="4927" y="10309"/>
                </a:cubicBezTo>
                <a:lnTo>
                  <a:pt x="1002" y="10309"/>
                </a:lnTo>
                <a:cubicBezTo>
                  <a:pt x="1123" y="7853"/>
                  <a:pt x="2150" y="5638"/>
                  <a:pt x="3749" y="3981"/>
                </a:cubicBezTo>
                <a:moveTo>
                  <a:pt x="7886" y="1422"/>
                </a:moveTo>
                <a:cubicBezTo>
                  <a:pt x="7674" y="1643"/>
                  <a:pt x="7472" y="1890"/>
                  <a:pt x="7279" y="2156"/>
                </a:cubicBezTo>
                <a:cubicBezTo>
                  <a:pt x="7261" y="2181"/>
                  <a:pt x="7242" y="2206"/>
                  <a:pt x="7224" y="2231"/>
                </a:cubicBezTo>
                <a:cubicBezTo>
                  <a:pt x="6835" y="2778"/>
                  <a:pt x="6484" y="3408"/>
                  <a:pt x="6180" y="4112"/>
                </a:cubicBezTo>
                <a:cubicBezTo>
                  <a:pt x="6163" y="4151"/>
                  <a:pt x="6149" y="4190"/>
                  <a:pt x="6132" y="4229"/>
                </a:cubicBezTo>
                <a:cubicBezTo>
                  <a:pt x="6115" y="4271"/>
                  <a:pt x="6100" y="4318"/>
                  <a:pt x="6083" y="4361"/>
                </a:cubicBezTo>
                <a:cubicBezTo>
                  <a:pt x="5476" y="4065"/>
                  <a:pt x="4934" y="3711"/>
                  <a:pt x="4458" y="3315"/>
                </a:cubicBezTo>
                <a:cubicBezTo>
                  <a:pt x="5451" y="2471"/>
                  <a:pt x="6610" y="1818"/>
                  <a:pt x="7886" y="142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28575" tIns="28575" rIns="28575" bIns="2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0"/>
          <p:cNvSpPr/>
          <p:nvPr/>
        </p:nvSpPr>
        <p:spPr>
          <a:xfrm rot="10800000" flipH="1">
            <a:off x="0" y="-4"/>
            <a:ext cx="7968996" cy="4053083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3" name="Google Shape;103;p20"/>
          <p:cNvCxnSpPr/>
          <p:nvPr/>
        </p:nvCxnSpPr>
        <p:spPr>
          <a:xfrm rot="10800000" flipH="1">
            <a:off x="0" y="0"/>
            <a:ext cx="4523015" cy="2253342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4" name="Google Shape;104;p20"/>
          <p:cNvCxnSpPr/>
          <p:nvPr/>
        </p:nvCxnSpPr>
        <p:spPr>
          <a:xfrm rot="10800000" flipH="1">
            <a:off x="6753226" y="2943224"/>
            <a:ext cx="2390775" cy="1266825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5" name="Google Shape;105;p20"/>
          <p:cNvCxnSpPr/>
          <p:nvPr/>
        </p:nvCxnSpPr>
        <p:spPr>
          <a:xfrm rot="10800000" flipH="1">
            <a:off x="-13378" y="3525012"/>
            <a:ext cx="1439842" cy="75079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20"/>
          <p:cNvSpPr>
            <a:spLocks noGrp="1"/>
          </p:cNvSpPr>
          <p:nvPr>
            <p:ph type="pic" idx="5"/>
          </p:nvPr>
        </p:nvSpPr>
        <p:spPr>
          <a:xfrm>
            <a:off x="1262549" y="645708"/>
            <a:ext cx="3321392" cy="3852817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20" title="Titre"/>
          <p:cNvSpPr txBox="1">
            <a:spLocks noGrp="1"/>
          </p:cNvSpPr>
          <p:nvPr>
            <p:ph type="ctrTitle"/>
          </p:nvPr>
        </p:nvSpPr>
        <p:spPr>
          <a:xfrm>
            <a:off x="4781791" y="1365767"/>
            <a:ext cx="3640180" cy="1212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Calibri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653">
          <p15:clr>
            <a:srgbClr val="FBAE40"/>
          </p15:clr>
        </p15:guide>
        <p15:guide id="3" pos="103">
          <p15:clr>
            <a:srgbClr val="FBAE40"/>
          </p15:clr>
        </p15:guide>
        <p15:guide id="4" orient="horz" pos="3133">
          <p15:clr>
            <a:srgbClr val="FBAE40"/>
          </p15:clr>
        </p15:guide>
        <p15:guide id="5" orient="horz" pos="107">
          <p15:clr>
            <a:srgbClr val="FBAE40"/>
          </p15:clr>
        </p15:guide>
        <p15:guide id="6" pos="1843">
          <p15:clr>
            <a:srgbClr val="FBAE40"/>
          </p15:clr>
        </p15:guide>
        <p15:guide id="7" pos="3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ftr" idx="11"/>
          </p:nvPr>
        </p:nvSpPr>
        <p:spPr>
          <a:xfrm>
            <a:off x="253897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title"/>
          </p:nvPr>
        </p:nvSpPr>
        <p:spPr>
          <a:xfrm>
            <a:off x="389008" y="156772"/>
            <a:ext cx="8126342" cy="860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  <a:defRPr sz="33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"/>
          <p:cNvSpPr txBox="1">
            <a:spLocks noGrp="1"/>
          </p:cNvSpPr>
          <p:nvPr>
            <p:ph type="ctrTitle"/>
          </p:nvPr>
        </p:nvSpPr>
        <p:spPr>
          <a:xfrm>
            <a:off x="4781791" y="1019175"/>
            <a:ext cx="3640180" cy="1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fr-FR" dirty="0"/>
              <a:t>Mission d'analyse des performances des joueurs et des équipes Saison 2025</a:t>
            </a:r>
            <a:endParaRPr dirty="0"/>
          </a:p>
        </p:txBody>
      </p:sp>
      <p:sp>
        <p:nvSpPr>
          <p:cNvPr id="209" name="Google Shape;209;p1"/>
          <p:cNvSpPr txBox="1">
            <a:spLocks noGrp="1"/>
          </p:cNvSpPr>
          <p:nvPr>
            <p:ph type="subTitle" idx="1"/>
          </p:nvPr>
        </p:nvSpPr>
        <p:spPr>
          <a:xfrm>
            <a:off x="4781411" y="2730749"/>
            <a:ext cx="3640754" cy="943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" dirty="0"/>
              <a:t>Yann RES</a:t>
            </a:r>
            <a:endParaRPr dirty="0"/>
          </a:p>
        </p:txBody>
      </p:sp>
      <p:pic>
        <p:nvPicPr>
          <p:cNvPr id="211" name="Google Shape;21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6801" y="633985"/>
            <a:ext cx="3875530" cy="38755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/>
      <p:bldP spid="20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" descr="Hexagone de couleur foncée unie au milieu d’accentuation d’image"/>
          <p:cNvSpPr/>
          <p:nvPr/>
        </p:nvSpPr>
        <p:spPr>
          <a:xfrm rot="-5400000">
            <a:off x="2009777" y="1791686"/>
            <a:ext cx="1809749" cy="1560129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8"/>
          <p:cNvSpPr txBox="1">
            <a:spLocks noGrp="1"/>
          </p:cNvSpPr>
          <p:nvPr>
            <p:ph type="title"/>
          </p:nvPr>
        </p:nvSpPr>
        <p:spPr>
          <a:xfrm>
            <a:off x="4633507" y="612507"/>
            <a:ext cx="3683725" cy="88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Font typeface="Calibri"/>
              <a:buNone/>
            </a:pPr>
            <a:r>
              <a:rPr lang="fr" b="0" dirty="0">
                <a:latin typeface="Calibri"/>
                <a:ea typeface="Calibri"/>
                <a:cs typeface="Calibri"/>
                <a:sym typeface="Calibri"/>
              </a:rPr>
              <a:t>Méthodologie d’analyse</a:t>
            </a:r>
            <a:endParaRPr dirty="0"/>
          </a:p>
        </p:txBody>
      </p:sp>
      <p:sp>
        <p:nvSpPr>
          <p:cNvPr id="288" name="Google Shape;288;p8"/>
          <p:cNvSpPr txBox="1">
            <a:spLocks noGrp="1"/>
          </p:cNvSpPr>
          <p:nvPr>
            <p:ph type="body" idx="1"/>
          </p:nvPr>
        </p:nvSpPr>
        <p:spPr>
          <a:xfrm>
            <a:off x="4633507" y="1474406"/>
            <a:ext cx="2696464" cy="384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" dirty="0"/>
              <a:t>Recherche d’attaquant finisseur</a:t>
            </a:r>
            <a:endParaRPr dirty="0"/>
          </a:p>
        </p:txBody>
      </p:sp>
      <p:pic>
        <p:nvPicPr>
          <p:cNvPr id="289" name="Google Shape;289;p8" descr="Image libre: Balle, football, stade, herbe, terrain, construction,  architecture, sport"/>
          <p:cNvPicPr preferRelativeResize="0"/>
          <p:nvPr/>
        </p:nvPicPr>
        <p:blipFill rotWithShape="1">
          <a:blip r:embed="rId3">
            <a:alphaModFix/>
          </a:blip>
          <a:srcRect r="43694"/>
          <a:stretch/>
        </p:blipFill>
        <p:spPr>
          <a:xfrm>
            <a:off x="1121668" y="612507"/>
            <a:ext cx="3309451" cy="39184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Espace réservé du texte 2">
            <a:extLst>
              <a:ext uri="{FF2B5EF4-FFF2-40B4-BE49-F238E27FC236}">
                <a16:creationId xmlns:a16="http://schemas.microsoft.com/office/drawing/2014/main" id="{44A249BA-5A6D-E5BD-CAC2-373BC7DBA990}"/>
              </a:ext>
            </a:extLst>
          </p:cNvPr>
          <p:cNvSpPr txBox="1">
            <a:spLocks/>
          </p:cNvSpPr>
          <p:nvPr/>
        </p:nvSpPr>
        <p:spPr>
          <a:xfrm>
            <a:off x="4633507" y="1812131"/>
            <a:ext cx="4106468" cy="278844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Les contraintes : profils AT à moins de 3 M€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Les filtres du profil : B-</a:t>
            </a:r>
            <a:r>
              <a:rPr lang="fr-FR" sz="1800" dirty="0" err="1">
                <a:solidFill>
                  <a:sysClr val="windowText" lastClr="000000"/>
                </a:solidFill>
              </a:rPr>
              <a:t>PénM</a:t>
            </a:r>
            <a:r>
              <a:rPr lang="fr-FR" sz="1800" dirty="0">
                <a:solidFill>
                  <a:sysClr val="windowText" lastClr="000000"/>
                </a:solidFill>
              </a:rPr>
              <a:t>, B+PD, </a:t>
            </a:r>
            <a:r>
              <a:rPr lang="fr-FR" sz="1800" dirty="0" err="1">
                <a:solidFill>
                  <a:sysClr val="windowText" lastClr="000000"/>
                </a:solidFill>
              </a:rPr>
              <a:t>npxG</a:t>
            </a:r>
            <a:r>
              <a:rPr lang="fr-FR" sz="1800" dirty="0">
                <a:solidFill>
                  <a:sysClr val="windowText" lastClr="000000"/>
                </a:solidFill>
              </a:rPr>
              <a:t>, </a:t>
            </a:r>
            <a:r>
              <a:rPr lang="fr-FR" sz="1800" dirty="0" err="1">
                <a:solidFill>
                  <a:sysClr val="windowText" lastClr="000000"/>
                </a:solidFill>
              </a:rPr>
              <a:t>PrgR</a:t>
            </a:r>
            <a:r>
              <a:rPr lang="fr-FR" sz="1800" dirty="0">
                <a:solidFill>
                  <a:sysClr val="windowText" lastClr="000000"/>
                </a:solidFill>
              </a:rPr>
              <a:t> et </a:t>
            </a:r>
            <a:r>
              <a:rPr lang="fr-FR" sz="1800" dirty="0" err="1">
                <a:solidFill>
                  <a:sysClr val="windowText" lastClr="000000"/>
                </a:solidFill>
              </a:rPr>
              <a:t>PrgP</a:t>
            </a:r>
            <a:endParaRPr lang="fr-FR" sz="1800" dirty="0">
              <a:solidFill>
                <a:sysClr val="windowText" lastClr="000000"/>
              </a:solidFill>
            </a:endParaRP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Filtres de rentabilité : Buts, </a:t>
            </a:r>
            <a:r>
              <a:rPr lang="fr-FR" sz="1800" dirty="0" err="1">
                <a:solidFill>
                  <a:sysClr val="windowText" lastClr="000000"/>
                </a:solidFill>
              </a:rPr>
              <a:t>xG</a:t>
            </a:r>
            <a:r>
              <a:rPr lang="fr-FR" sz="1800" dirty="0">
                <a:solidFill>
                  <a:sysClr val="windowText" lastClr="000000"/>
                </a:solidFill>
              </a:rPr>
              <a:t>, Salaire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Filtre de propreté (malus) : CJ, CR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Construction de VUES pour faciliter l’exploitation de la 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/>
      <p:bldP spid="288" grpId="0" build="p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Étape 1 : La VUE pour les KPIs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11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E</a:t>
            </a:r>
            <a:r>
              <a:rPr lang="fr" dirty="0"/>
              <a:t>t normalisation des différents KPIs</a:t>
            </a:r>
            <a:endParaRPr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D850F1B-3E4D-D73B-8272-CC2A78060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008" y="1342232"/>
            <a:ext cx="4640947" cy="3698875"/>
          </a:xfrm>
          <a:prstGeom prst="rect">
            <a:avLst/>
          </a:prstGeom>
        </p:spPr>
      </p:pic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4951007" y="1261033"/>
            <a:ext cx="4106468" cy="38824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Cette vue permet de </a:t>
            </a:r>
            <a:r>
              <a:rPr lang="fr-FR" sz="1800" b="1" dirty="0">
                <a:solidFill>
                  <a:sysClr val="windowText" lastClr="000000"/>
                </a:solidFill>
              </a:rPr>
              <a:t>stocker nos KPIs et jointures </a:t>
            </a:r>
            <a:r>
              <a:rPr lang="fr-FR" sz="1800" dirty="0">
                <a:solidFill>
                  <a:sysClr val="windowText" lastClr="000000"/>
                </a:solidFill>
              </a:rPr>
              <a:t>pour les prochaines étapes de l’analyse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Pour la partie d’analyse de performance on normalise les indicateurs en </a:t>
            </a:r>
            <a:r>
              <a:rPr lang="fr-FR" sz="1800" b="1" dirty="0">
                <a:solidFill>
                  <a:sysClr val="windowText" lastClr="000000"/>
                </a:solidFill>
              </a:rPr>
              <a:t>KPIs_90 </a:t>
            </a:r>
            <a:r>
              <a:rPr lang="fr-FR" sz="1800" dirty="0">
                <a:solidFill>
                  <a:sysClr val="windowText" lastClr="000000"/>
                </a:solidFill>
              </a:rPr>
              <a:t>via convertmatch_90m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utilise un </a:t>
            </a:r>
            <a:r>
              <a:rPr lang="fr-FR" sz="1800" b="1" dirty="0">
                <a:solidFill>
                  <a:sysClr val="windowText" lastClr="000000"/>
                </a:solidFill>
              </a:rPr>
              <a:t>LEFT JOIN </a:t>
            </a:r>
            <a:r>
              <a:rPr lang="fr-FR" sz="1800" dirty="0">
                <a:solidFill>
                  <a:sysClr val="windowText" lastClr="000000"/>
                </a:solidFill>
              </a:rPr>
              <a:t>sur salaire pour conserver les joueurs qui n’ont pas de salaire affiché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filtre le salaire sur </a:t>
            </a:r>
            <a:r>
              <a:rPr lang="fr-FR" sz="1800" b="1" dirty="0">
                <a:solidFill>
                  <a:sysClr val="windowText" lastClr="000000"/>
                </a:solidFill>
              </a:rPr>
              <a:t>NULL ou inférieur ou égal à 3M€</a:t>
            </a:r>
            <a:r>
              <a:rPr lang="fr-FR" sz="1800" dirty="0">
                <a:solidFill>
                  <a:sysClr val="windowText" lastClr="000000"/>
                </a:solidFill>
              </a:rPr>
              <a:t> + poste </a:t>
            </a:r>
            <a:r>
              <a:rPr lang="fr-FR" sz="1800" b="1" dirty="0">
                <a:solidFill>
                  <a:sysClr val="windowText" lastClr="000000"/>
                </a:solidFill>
              </a:rPr>
              <a:t>attaquant</a:t>
            </a:r>
            <a:r>
              <a:rPr lang="fr-FR" sz="1800" dirty="0">
                <a:solidFill>
                  <a:sysClr val="windowText" lastClr="000000"/>
                </a:solidFill>
              </a:rPr>
              <a:t> et un </a:t>
            </a:r>
            <a:r>
              <a:rPr lang="fr-FR" sz="1800" b="1" dirty="0">
                <a:solidFill>
                  <a:sysClr val="windowText" lastClr="000000"/>
                </a:solidFill>
              </a:rPr>
              <a:t>temps de jeu à 900 min ou plus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Étape 2 : La VUE finisseur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12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E</a:t>
            </a:r>
            <a:r>
              <a:rPr lang="fr" dirty="0"/>
              <a:t>t scoring sur 100 pts</a:t>
            </a:r>
            <a:endParaRPr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4951007" y="1261033"/>
            <a:ext cx="4106468" cy="38824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Cette vue permet de calculer le score de performance des joueurs sur 100 pts, ce qui facilite la lecture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Ici on utilise des </a:t>
            </a:r>
            <a:r>
              <a:rPr lang="fr-FR" sz="1800" b="1" dirty="0">
                <a:solidFill>
                  <a:sysClr val="windowText" lastClr="000000"/>
                </a:solidFill>
              </a:rPr>
              <a:t>LEFT JOIN </a:t>
            </a:r>
            <a:r>
              <a:rPr lang="fr-FR" sz="1800" dirty="0">
                <a:solidFill>
                  <a:sysClr val="windowText" lastClr="000000"/>
                </a:solidFill>
              </a:rPr>
              <a:t>car on souhaite garder tous les joueurs même s’il manque des KPIs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À la fin avec les </a:t>
            </a:r>
            <a:r>
              <a:rPr lang="fr-FR" sz="1800" b="1" dirty="0">
                <a:solidFill>
                  <a:sysClr val="windowText" lastClr="000000"/>
                </a:solidFill>
              </a:rPr>
              <a:t>CASE</a:t>
            </a:r>
            <a:r>
              <a:rPr lang="fr-FR" sz="1800" dirty="0">
                <a:solidFill>
                  <a:sysClr val="windowText" lastClr="000000"/>
                </a:solidFill>
              </a:rPr>
              <a:t> on traite les </a:t>
            </a:r>
            <a:r>
              <a:rPr lang="fr-FR" sz="1800" b="1" dirty="0">
                <a:solidFill>
                  <a:sysClr val="windowText" lastClr="000000"/>
                </a:solidFill>
              </a:rPr>
              <a:t>KPIs manquants </a:t>
            </a:r>
            <a:r>
              <a:rPr lang="fr-FR" sz="1800" dirty="0">
                <a:solidFill>
                  <a:sysClr val="windowText" lastClr="000000"/>
                </a:solidFill>
              </a:rPr>
              <a:t>via une pondération au poids pour éviter de pénaliser avec un mauvais score les manquants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618CE7-C305-2942-4D2A-14003DEBE6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092" y="1325702"/>
            <a:ext cx="2272865" cy="236999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D4D6780-1D75-DA6C-0C55-31771AABD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078" y="1366850"/>
            <a:ext cx="2546929" cy="295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24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Étape 3 : La VUE rentabilité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13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E</a:t>
            </a:r>
            <a:r>
              <a:rPr lang="fr" dirty="0"/>
              <a:t>t scoring sur 100 pts</a:t>
            </a:r>
            <a:endParaRPr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4951007" y="1261033"/>
            <a:ext cx="4106468" cy="38824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Cette vue permet de calculer le score de rentabilité des joueurs sur 100 pts ce qui facilite la lecture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Même logique que précédemment, sauf qu’ici pas de KPIs_90 normalisés mais le score total des KPIs but </a:t>
            </a:r>
            <a:r>
              <a:rPr lang="fr-FR" sz="1800" dirty="0" err="1">
                <a:solidFill>
                  <a:sysClr val="windowText" lastClr="000000"/>
                </a:solidFill>
              </a:rPr>
              <a:t>xG</a:t>
            </a:r>
            <a:r>
              <a:rPr lang="fr-FR" sz="1800" dirty="0">
                <a:solidFill>
                  <a:sysClr val="windowText" lastClr="000000"/>
                </a:solidFill>
              </a:rPr>
              <a:t> et min pour calculer la rentabilité du joueur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EB670C3-109F-2145-8343-6B4CF314AD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875" y="1377950"/>
            <a:ext cx="2477841" cy="369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0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Étape 4 : Le résultat final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14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E</a:t>
            </a:r>
            <a:r>
              <a:rPr lang="fr" dirty="0"/>
              <a:t>t scoring sur 100 pts</a:t>
            </a:r>
            <a:endParaRPr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4951007" y="1261033"/>
            <a:ext cx="4106468" cy="38824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récupère les infos des </a:t>
            </a:r>
            <a:r>
              <a:rPr lang="fr-FR" sz="1800" b="1" dirty="0">
                <a:solidFill>
                  <a:sysClr val="windowText" lastClr="000000"/>
                </a:solidFill>
              </a:rPr>
              <a:t>VUES</a:t>
            </a:r>
            <a:r>
              <a:rPr lang="fr-FR" sz="1800" dirty="0">
                <a:solidFill>
                  <a:sysClr val="windowText" lastClr="000000"/>
                </a:solidFill>
              </a:rPr>
              <a:t> précédente pour faire un dernier calcul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donne un peu </a:t>
            </a:r>
            <a:r>
              <a:rPr lang="fr-FR" sz="1800" b="1" dirty="0">
                <a:solidFill>
                  <a:sysClr val="windowText" lastClr="000000"/>
                </a:solidFill>
              </a:rPr>
              <a:t>plus de poids</a:t>
            </a:r>
            <a:r>
              <a:rPr lang="fr-FR" sz="1800" dirty="0">
                <a:solidFill>
                  <a:sysClr val="windowText" lastClr="000000"/>
                </a:solidFill>
              </a:rPr>
              <a:t> à la </a:t>
            </a:r>
            <a:r>
              <a:rPr lang="fr-FR" sz="1800" b="1" dirty="0">
                <a:solidFill>
                  <a:sysClr val="windowText" lastClr="000000"/>
                </a:solidFill>
              </a:rPr>
              <a:t>performance</a:t>
            </a:r>
            <a:r>
              <a:rPr lang="fr-FR" sz="1800" dirty="0">
                <a:solidFill>
                  <a:sysClr val="windowText" lastClr="000000"/>
                </a:solidFill>
              </a:rPr>
              <a:t> par rapport à la rentabilité puisque dans tous les cas on a un </a:t>
            </a:r>
            <a:r>
              <a:rPr lang="fr-FR" sz="1800" b="1" dirty="0">
                <a:solidFill>
                  <a:sysClr val="windowText" lastClr="000000"/>
                </a:solidFill>
              </a:rPr>
              <a:t>salaire égal ou inférieur à 3M€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utilise un dernier </a:t>
            </a:r>
            <a:r>
              <a:rPr lang="fr-FR" sz="1800" b="1" dirty="0">
                <a:solidFill>
                  <a:sysClr val="windowText" lastClr="000000"/>
                </a:solidFill>
              </a:rPr>
              <a:t>filtre sur le poids</a:t>
            </a:r>
            <a:r>
              <a:rPr lang="fr-FR" sz="1800" dirty="0">
                <a:solidFill>
                  <a:sysClr val="windowText" lastClr="000000"/>
                </a:solidFill>
              </a:rPr>
              <a:t> pour exclure les joueurs n’ayant pas assez de KPIs disponibles pour l’analyse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E617B6-DC12-CDF5-28EB-D6DE1F2DD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51" y="1261033"/>
            <a:ext cx="3188697" cy="199583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575ABDE-8511-0C01-28CE-7DAE86B2F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24" y="3300715"/>
            <a:ext cx="4744019" cy="160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6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Étape 5 : A vous faire votre choix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15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Benchmarking de la sélection </a:t>
            </a:r>
            <a:endParaRPr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4951007" y="1261033"/>
            <a:ext cx="4106468" cy="38824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Pour rappel la </a:t>
            </a:r>
            <a:r>
              <a:rPr lang="fr-FR" sz="1800" b="1" dirty="0">
                <a:solidFill>
                  <a:sysClr val="windowText" lastClr="000000"/>
                </a:solidFill>
              </a:rPr>
              <a:t>RGPD</a:t>
            </a:r>
            <a:r>
              <a:rPr lang="fr-FR" sz="1800" dirty="0">
                <a:solidFill>
                  <a:sysClr val="windowText" lastClr="000000"/>
                </a:solidFill>
              </a:rPr>
              <a:t> interdit une automatisation totale de la sélection. Vous devez faire le choix final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3 types de choix s’offrent à vous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La </a:t>
            </a:r>
            <a:r>
              <a:rPr lang="fr-FR" sz="1800" b="1" dirty="0">
                <a:solidFill>
                  <a:sysClr val="windowText" lastClr="000000"/>
                </a:solidFill>
              </a:rPr>
              <a:t>performance</a:t>
            </a:r>
            <a:r>
              <a:rPr lang="fr-FR" sz="1800" dirty="0">
                <a:solidFill>
                  <a:sysClr val="windowText" lastClr="000000"/>
                </a:solidFill>
              </a:rPr>
              <a:t> pure avec </a:t>
            </a:r>
            <a:r>
              <a:rPr lang="fr-FR" sz="1800" b="1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Mika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Biereth</a:t>
            </a:r>
            <a:r>
              <a:rPr lang="fr-FR" sz="1800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 et son score de performance 93,8 mais une rentabilité moindre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La </a:t>
            </a:r>
            <a:r>
              <a:rPr lang="fr-FR" sz="1800" b="1" dirty="0">
                <a:solidFill>
                  <a:sysClr val="windowText" lastClr="000000"/>
                </a:solidFill>
              </a:rPr>
              <a:t>rentabilité</a:t>
            </a:r>
            <a:r>
              <a:rPr lang="fr-FR" sz="1800" dirty="0">
                <a:solidFill>
                  <a:sysClr val="windowText" lastClr="000000"/>
                </a:solidFill>
              </a:rPr>
              <a:t> avec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Esteban</a:t>
            </a:r>
            <a:r>
              <a:rPr lang="fr-FR" sz="1800" b="1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Lepaul</a:t>
            </a:r>
            <a:r>
              <a:rPr lang="fr-FR" sz="1800" b="1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 </a:t>
            </a:r>
            <a:r>
              <a:rPr lang="fr-FR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onstantia" panose="02030602050306030303" pitchFamily="18" charset="0"/>
              </a:rPr>
              <a:t>étant le top joueur avec son score de 98,5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L’</a:t>
            </a:r>
            <a:r>
              <a:rPr lang="fr-FR" sz="18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équilibre</a:t>
            </a:r>
            <a:r>
              <a:rPr lang="fr-FR" sz="1800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avec </a:t>
            </a:r>
            <a:r>
              <a:rPr lang="fr-FR" sz="1800" b="1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Lucas </a:t>
            </a:r>
            <a:r>
              <a:rPr lang="fr-FR" sz="1800" b="1" dirty="0" err="1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Stassin</a:t>
            </a:r>
            <a:r>
              <a:rPr lang="fr-FR" sz="1800" b="1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 </a:t>
            </a:r>
            <a:r>
              <a:rPr lang="fr-FR" sz="1800" dirty="0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étant le joueur le plus équilibré en terme de </a:t>
            </a:r>
            <a:r>
              <a:rPr lang="fr-FR" sz="1800" dirty="0" err="1">
                <a:effectLst/>
                <a:latin typeface="Calibri" panose="020F0502020204030204" pitchFamily="34" charset="0"/>
                <a:ea typeface="Constantia" panose="02030602050306030303" pitchFamily="18" charset="0"/>
              </a:rPr>
              <a:t>scoring</a:t>
            </a:r>
            <a:endParaRPr lang="fr-FR" sz="1800" dirty="0">
              <a:solidFill>
                <a:sysClr val="windowText" lastClr="0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F34F28-4E18-A419-B9D9-A59218D4B5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719" y="1368426"/>
            <a:ext cx="4632211" cy="3672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1867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9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6249917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Conclusions</a:t>
            </a:r>
            <a:endParaRPr dirty="0"/>
          </a:p>
        </p:txBody>
      </p:sp>
      <p:sp>
        <p:nvSpPr>
          <p:cNvPr id="297" name="Google Shape;297;p9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16</a:t>
            </a:fld>
            <a:endParaRPr/>
          </a:p>
        </p:txBody>
      </p:sp>
      <p:sp>
        <p:nvSpPr>
          <p:cNvPr id="298" name="Google Shape;298;p9"/>
          <p:cNvSpPr txBox="1">
            <a:spLocks noGrp="1"/>
          </p:cNvSpPr>
          <p:nvPr>
            <p:ph type="body" idx="1"/>
          </p:nvPr>
        </p:nvSpPr>
        <p:spPr>
          <a:xfrm>
            <a:off x="390370" y="1032699"/>
            <a:ext cx="5526447" cy="456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 dirty="0"/>
              <a:t>Et limites de l’analyse</a:t>
            </a:r>
            <a:endParaRPr dirty="0"/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78B97425-266C-0B39-643E-F430168EC83C}"/>
              </a:ext>
            </a:extLst>
          </p:cNvPr>
          <p:cNvSpPr txBox="1">
            <a:spLocks/>
          </p:cNvSpPr>
          <p:nvPr/>
        </p:nvSpPr>
        <p:spPr>
          <a:xfrm>
            <a:off x="267882" y="1410258"/>
            <a:ext cx="8520518" cy="344431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Une base fonctionnelle pour des analyse ultérieures et/ou complémentaires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Une sélection de 10 joueurs avec une finalité d’attaquant finisseur aux profils variés</a:t>
            </a:r>
          </a:p>
          <a:p>
            <a:pPr marL="285750" indent="-285750">
              <a:buClrTx/>
              <a:buFontTx/>
              <a:buChar char="-"/>
            </a:pPr>
            <a:endParaRPr lang="fr-FR" sz="1800" dirty="0">
              <a:solidFill>
                <a:sysClr val="windowText" lastClr="000000"/>
              </a:solidFill>
            </a:endParaRP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Mais des limites sur la finesse de l’analyse et la projection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pourrait affiner les résultats avec l’âge, selon ce que l’on recherche</a:t>
            </a: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On pourrait faire de la projection en comparant les données avec N-1 &amp; N-2 si on avait les données</a:t>
            </a:r>
          </a:p>
          <a:p>
            <a:pPr marL="285750" indent="-285750">
              <a:buClrTx/>
              <a:buFontTx/>
              <a:buChar char="-"/>
            </a:pPr>
            <a:endParaRPr lang="fr-FR" sz="1800" dirty="0">
              <a:solidFill>
                <a:sysClr val="windowText" lastClr="000000"/>
              </a:solidFill>
            </a:endParaRPr>
          </a:p>
          <a:p>
            <a:pPr marL="285750" indent="-285750">
              <a:buClrTx/>
              <a:buFontTx/>
              <a:buChar char="-"/>
            </a:pPr>
            <a:r>
              <a:rPr lang="fr-FR" sz="1800" dirty="0">
                <a:solidFill>
                  <a:sysClr val="windowText" lastClr="000000"/>
                </a:solidFill>
              </a:rPr>
              <a:t>Mais avant tout on ne connaît pas la composition de votre équipe pour affiner la pondération de chaque KPIs en fonction des autres joueurs</a:t>
            </a:r>
          </a:p>
          <a:p>
            <a:pPr marL="285750" indent="-285750">
              <a:buClrTx/>
              <a:buFontTx/>
              <a:buChar char="-"/>
            </a:pPr>
            <a:endParaRPr lang="fr-FR" sz="18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755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8" grpId="0" build="p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"/>
          <p:cNvSpPr txBox="1">
            <a:spLocks noGrp="1"/>
          </p:cNvSpPr>
          <p:nvPr>
            <p:ph type="title"/>
          </p:nvPr>
        </p:nvSpPr>
        <p:spPr>
          <a:xfrm>
            <a:off x="105300" y="981375"/>
            <a:ext cx="5800200" cy="12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dirty="0"/>
              <a:t>Contexte du projet -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dirty="0"/>
              <a:t>objectifs de l’entreprise</a:t>
            </a:r>
            <a:endParaRPr dirty="0"/>
          </a:p>
        </p:txBody>
      </p:sp>
      <p:sp>
        <p:nvSpPr>
          <p:cNvPr id="218" name="Google Shape;218;p2"/>
          <p:cNvSpPr txBox="1">
            <a:spLocks noGrp="1"/>
          </p:cNvSpPr>
          <p:nvPr>
            <p:ph type="body" idx="1"/>
          </p:nvPr>
        </p:nvSpPr>
        <p:spPr>
          <a:xfrm>
            <a:off x="398533" y="2397686"/>
            <a:ext cx="3707122" cy="221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lnSpcReduction="10000"/>
          </a:bodyPr>
          <a:lstStyle/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" dirty="0"/>
              <a:t>Création d’une base de données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-FR" dirty="0"/>
              <a:t>Exploitation de la base de données dans le but de recruter un </a:t>
            </a:r>
            <a:r>
              <a:rPr lang="fr-FR" b="1" dirty="0"/>
              <a:t>Attaquant finisseur</a:t>
            </a:r>
            <a:r>
              <a:rPr lang="fr-FR" dirty="0"/>
              <a:t> à moins de 3 M€</a:t>
            </a:r>
          </a:p>
          <a:p>
            <a:pPr marL="4572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-FR" dirty="0"/>
              <a:t>Analyser les différents KPIs pour proposer une liste de 10 candidats potentiels pour le poste</a:t>
            </a:r>
            <a:endParaRPr dirty="0"/>
          </a:p>
        </p:txBody>
      </p:sp>
      <p:sp>
        <p:nvSpPr>
          <p:cNvPr id="220" name="Google Shape;220;p2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21" name="Google Shape;221;p2"/>
          <p:cNvSpPr>
            <a:spLocks noGrp="1"/>
          </p:cNvSpPr>
          <p:nvPr>
            <p:ph type="pic" idx="3"/>
          </p:nvPr>
        </p:nvSpPr>
        <p:spPr>
          <a:xfrm>
            <a:off x="4953000" y="0"/>
            <a:ext cx="4191000" cy="515418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pic>
        <p:nvPicPr>
          <p:cNvPr id="222" name="Google Shape;222;p2" descr="Image libre: football, athlète, force, compétition, sport, homme, football,  exercice, remise en forme"/>
          <p:cNvPicPr preferRelativeResize="0"/>
          <p:nvPr/>
        </p:nvPicPr>
        <p:blipFill rotWithShape="1">
          <a:blip r:embed="rId3">
            <a:alphaModFix/>
          </a:blip>
          <a:srcRect l="41558" r="12609"/>
          <a:stretch/>
        </p:blipFill>
        <p:spPr>
          <a:xfrm>
            <a:off x="4953000" y="0"/>
            <a:ext cx="4260530" cy="5245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0"/>
      <p:bldP spid="21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A9DEDEB-698F-6B50-98DF-30980FDF0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données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DF6B111-E93E-A5CD-4C5C-07FA9920C02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Données publiques issues du site FBREF</a:t>
            </a:r>
          </a:p>
          <a:p>
            <a:endParaRPr lang="fr-FR" dirty="0"/>
          </a:p>
          <a:p>
            <a:r>
              <a:rPr lang="fr-FR" dirty="0"/>
              <a:t>Création d’une base de données structurée pour du profilage</a:t>
            </a:r>
          </a:p>
          <a:p>
            <a:endParaRPr lang="fr-FR" dirty="0"/>
          </a:p>
          <a:p>
            <a:r>
              <a:rPr lang="fr-FR" dirty="0"/>
              <a:t>Plusieurs méthodes différentes ou ultérieures peuvent être effectuées sur la base 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BBE84B2-4C3F-2355-EE8A-2AAC134A4670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fr-FR" dirty="0"/>
              <a:t>Le RGPD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40D417-0E9F-0D10-016F-55F1E06B5801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Données non sensibles avec peu de risque</a:t>
            </a:r>
          </a:p>
          <a:p>
            <a:r>
              <a:rPr lang="fr-FR" dirty="0"/>
              <a:t>Les choix ne doivent pas être faits totalement automatiquement</a:t>
            </a:r>
          </a:p>
          <a:p>
            <a:endParaRPr lang="fr-FR" dirty="0"/>
          </a:p>
          <a:p>
            <a:r>
              <a:rPr lang="fr-FR" dirty="0"/>
              <a:t>Pas de limite de temps pour la conservation des données, mais nous en parlerons dans la slide suivante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5D9FF94-7B0D-0F98-29A4-5B44D37254AA}"/>
              </a:ext>
            </a:extLst>
          </p:cNvPr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rPr lang="fr-FR" dirty="0"/>
              <a:t>Périmètre / Contraintes / RGPD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1CD1D129-6557-A87A-0466-673515F9A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Gouvernance des données</a:t>
            </a:r>
          </a:p>
        </p:txBody>
      </p:sp>
    </p:spTree>
    <p:extLst>
      <p:ext uri="{BB962C8B-B14F-4D97-AF65-F5344CB8AC3E}">
        <p14:creationId xmlns:p14="http://schemas.microsoft.com/office/powerpoint/2010/main" val="33668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6" grpId="0" build="p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67809BD-5DCA-49F0-8FF7-B84EBD07E0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Logique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DF677DD-DD46-9582-61C5-5F3ACD2EE7A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dirty="0"/>
              <a:t>Sécurisation de la base avec des accès Id / </a:t>
            </a:r>
            <a:r>
              <a:rPr lang="fr-FR" dirty="0" err="1"/>
              <a:t>Mdp</a:t>
            </a:r>
            <a:r>
              <a:rPr lang="fr-FR" dirty="0"/>
              <a:t> voire OTP</a:t>
            </a:r>
          </a:p>
          <a:p>
            <a:r>
              <a:rPr lang="fr-FR" dirty="0"/>
              <a:t>Cloisonnement des données selon le rôle du consultant. Ici, seul le coach a le droit d’accès aux requêtes et </a:t>
            </a:r>
            <a:r>
              <a:rPr lang="fr-FR" dirty="0" err="1"/>
              <a:t>scoring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EBCAEC-6D64-98BB-B248-FC9C727F5CB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fr-FR" dirty="0"/>
              <a:t>physique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2FB25D-7714-11D0-C39C-46C04069873F}"/>
              </a:ext>
            </a:extLst>
          </p:cNvPr>
          <p:cNvSpPr>
            <a:spLocks noGrp="1"/>
          </p:cNvSpPr>
          <p:nvPr>
            <p:ph type="body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Idéalement sur un serveur physique ou cloud avec redondance pour la sauvegarde</a:t>
            </a:r>
          </a:p>
          <a:p>
            <a:r>
              <a:rPr lang="fr-FR" dirty="0"/>
              <a:t>Si possible ajouter un niveau de sauvegarde physique (archive supplémentaire) </a:t>
            </a:r>
          </a:p>
          <a:p>
            <a:r>
              <a:rPr lang="fr-FR" dirty="0"/>
              <a:t>Purge régulière des données inutilisées, </a:t>
            </a:r>
            <a:br>
              <a:rPr lang="fr-FR" dirty="0"/>
            </a:br>
            <a:r>
              <a:rPr lang="fr-FR" dirty="0"/>
              <a:t>soit tout les 5 ans ou fin de contrat du joueur profilé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52925AF-4761-F7EC-5675-27F2D8F7F7AE}"/>
              </a:ext>
            </a:extLst>
          </p:cNvPr>
          <p:cNvSpPr>
            <a:spLocks noGrp="1"/>
          </p:cNvSpPr>
          <p:nvPr>
            <p:ph type="body" idx="5"/>
          </p:nvPr>
        </p:nvSpPr>
        <p:spPr/>
        <p:txBody>
          <a:bodyPr/>
          <a:lstStyle/>
          <a:p>
            <a:r>
              <a:rPr lang="fr-FR" dirty="0"/>
              <a:t>Bonne pratiques de sauvegarde/stockage/accès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106CF225-2ED6-FB32-47FA-28BA04C46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Gouvernance des données</a:t>
            </a:r>
          </a:p>
        </p:txBody>
      </p:sp>
    </p:spTree>
    <p:extLst>
      <p:ext uri="{BB962C8B-B14F-4D97-AF65-F5344CB8AC3E}">
        <p14:creationId xmlns:p14="http://schemas.microsoft.com/office/powerpoint/2010/main" val="2481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5" grpId="0" build="p"/>
      <p:bldP spid="6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4689794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Calibri"/>
              <a:buNone/>
            </a:pPr>
            <a:r>
              <a:rPr lang="fr" b="0" dirty="0"/>
              <a:t>Les données initiales</a:t>
            </a:r>
            <a:endParaRPr b="0" dirty="0"/>
          </a:p>
        </p:txBody>
      </p:sp>
      <p:sp>
        <p:nvSpPr>
          <p:cNvPr id="229" name="Google Shape;229;p3"/>
          <p:cNvSpPr txBox="1">
            <a:spLocks noGrp="1"/>
          </p:cNvSpPr>
          <p:nvPr>
            <p:ph type="body" idx="2"/>
          </p:nvPr>
        </p:nvSpPr>
        <p:spPr>
          <a:xfrm>
            <a:off x="390523" y="1552755"/>
            <a:ext cx="6978592" cy="3035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" dirty="0"/>
              <a:t>Données issues de FBREF avec 656 joueurs de L1 saison 2025</a:t>
            </a:r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fr" dirty="0"/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" dirty="0"/>
              <a:t>Seulement 551 sont profilables et 440 ont un profil complet avec salaire</a:t>
            </a:r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fr" dirty="0"/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fr-FR" dirty="0"/>
              <a:t>Un prétraitement via Power </a:t>
            </a:r>
            <a:r>
              <a:rPr lang="fr-FR" dirty="0" err="1"/>
              <a:t>Query</a:t>
            </a:r>
            <a:r>
              <a:rPr lang="fr-FR" dirty="0"/>
              <a:t> a été réalisé pour créer les CSV pour l’import dans la base de données</a:t>
            </a:r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lang="fr-FR" dirty="0"/>
          </a:p>
          <a:p>
            <a:pPr marL="1778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endParaRPr dirty="0"/>
          </a:p>
        </p:txBody>
      </p:sp>
      <p:sp>
        <p:nvSpPr>
          <p:cNvPr id="231" name="Google Shape;231;p3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 sz="900" b="0" i="0" u="none" strike="noStrike" cap="none">
                <a:solidFill>
                  <a:srgbClr val="9E9E9E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900" b="0" i="0" u="none" strike="noStrike" cap="none">
              <a:solidFill>
                <a:srgbClr val="9E9E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0"/>
      <p:bldP spid="22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4689794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fr" b="0"/>
              <a:t>L’extrait du dictionnaire des données</a:t>
            </a:r>
            <a:endParaRPr b="0"/>
          </a:p>
        </p:txBody>
      </p:sp>
      <p:sp>
        <p:nvSpPr>
          <p:cNvPr id="240" name="Google Shape;240;p4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 sz="900" b="0" i="0" u="none" strike="noStrike" cap="none">
                <a:solidFill>
                  <a:srgbClr val="9E9E9E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900" b="0" i="0" u="none" strike="noStrike" cap="none">
              <a:solidFill>
                <a:srgbClr val="9E9E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4"/>
          <p:cNvSpPr txBox="1"/>
          <p:nvPr/>
        </p:nvSpPr>
        <p:spPr>
          <a:xfrm>
            <a:off x="5668000" y="626025"/>
            <a:ext cx="2465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FFF2CC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1A24351-430E-461E-FBF1-98B58470D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7748"/>
            <a:ext cx="9144000" cy="136187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B288CFF-F99A-F07A-8E76-28963AA7A5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95182"/>
            <a:ext cx="9144000" cy="8632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AA4DB70-59ED-2AE6-5FB8-4744E0ADE3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6" y="2959227"/>
            <a:ext cx="9144000" cy="184210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443E6A0-828A-8BE5-043A-E9A0D9FDC4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8" y="1032435"/>
            <a:ext cx="9144000" cy="6432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6AF2449-F455-EC9C-974F-A285B3C4C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276" y="1675664"/>
            <a:ext cx="9144000" cy="122188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1525362-4253-B9CD-A509-28A0855BDF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38" y="2955464"/>
            <a:ext cx="9144000" cy="5062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D443AC7-D9D5-3700-7D25-D862E9ED62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3458752"/>
            <a:ext cx="9144000" cy="51594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D13DDBA-6BD9-1383-4D8C-4CD0E7E1B4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52" y="4001991"/>
            <a:ext cx="9144000" cy="878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5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4689794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fr" b="0" dirty="0"/>
              <a:t>Le schéma relationnel normalisé</a:t>
            </a:r>
            <a:endParaRPr b="0" dirty="0"/>
          </a:p>
        </p:txBody>
      </p:sp>
      <p:sp>
        <p:nvSpPr>
          <p:cNvPr id="251" name="Google Shape;251;p5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 sz="900" b="0" i="0" u="none" strike="noStrike" cap="none">
                <a:solidFill>
                  <a:srgbClr val="9E9E9E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900" b="0" i="0" u="none" strike="noStrike" cap="none">
              <a:solidFill>
                <a:srgbClr val="9E9E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59DFBD-0A03-C72E-6E58-CF818229C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905" y="587259"/>
            <a:ext cx="3595997" cy="4494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6"/>
          <p:cNvSpPr txBox="1">
            <a:spLocks noGrp="1"/>
          </p:cNvSpPr>
          <p:nvPr>
            <p:ph type="title"/>
          </p:nvPr>
        </p:nvSpPr>
        <p:spPr>
          <a:xfrm>
            <a:off x="390523" y="357068"/>
            <a:ext cx="4689794" cy="86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/>
              <a:buNone/>
            </a:pPr>
            <a:r>
              <a:rPr lang="fr" b="0" dirty="0"/>
              <a:t>La base de données avec les tables créées et les données chargées</a:t>
            </a:r>
            <a:endParaRPr b="0" dirty="0"/>
          </a:p>
        </p:txBody>
      </p:sp>
      <p:sp>
        <p:nvSpPr>
          <p:cNvPr id="261" name="Google Shape;261;p6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 sz="900" b="0" i="0" u="none" strike="noStrike" cap="none">
                <a:solidFill>
                  <a:srgbClr val="9E9E9E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900" b="0" i="0" u="none" strike="noStrike" cap="none">
              <a:solidFill>
                <a:srgbClr val="9E9E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E38078-904D-BA64-5C36-FC3245310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27" y="1253303"/>
            <a:ext cx="2557938" cy="38390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C36BDEA-494F-7426-DB44-10BBCDDB23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3687" y="939978"/>
            <a:ext cx="5445007" cy="40532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"/>
          <p:cNvSpPr txBox="1">
            <a:spLocks noGrp="1"/>
          </p:cNvSpPr>
          <p:nvPr>
            <p:ph type="title"/>
          </p:nvPr>
        </p:nvSpPr>
        <p:spPr>
          <a:xfrm>
            <a:off x="389008" y="156771"/>
            <a:ext cx="4689794" cy="522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fr" sz="2400" b="0" dirty="0"/>
              <a:t>Contrôle de l’import</a:t>
            </a:r>
            <a:endParaRPr sz="2400" b="0" dirty="0"/>
          </a:p>
        </p:txBody>
      </p:sp>
      <p:sp>
        <p:nvSpPr>
          <p:cNvPr id="271" name="Google Shape;271;p7"/>
          <p:cNvSpPr txBox="1">
            <a:spLocks noGrp="1"/>
          </p:cNvSpPr>
          <p:nvPr>
            <p:ph type="sldNum" idx="12"/>
          </p:nvPr>
        </p:nvSpPr>
        <p:spPr>
          <a:xfrm>
            <a:off x="8360228" y="4767263"/>
            <a:ext cx="55517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fr" sz="900" b="0" i="0" u="none" strike="noStrike" cap="none">
                <a:solidFill>
                  <a:srgbClr val="9E9E9E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900" b="0" i="0" u="none" strike="noStrike" cap="none">
              <a:solidFill>
                <a:srgbClr val="9E9E9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75C447-6DF5-4750-B465-4FAA8FA76F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377" y="823741"/>
            <a:ext cx="3543795" cy="933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037EE47-7F2B-430C-B9D6-B510FF069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493" y="1923772"/>
            <a:ext cx="2429214" cy="31975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C56B10-3E6D-557C-1728-EC83E5B498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332" y="1945932"/>
            <a:ext cx="1941086" cy="3197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/>
    </p:bldLst>
  </p:timing>
</p:sld>
</file>

<file path=ppt/theme/theme1.xml><?xml version="1.0" encoding="utf-8"?>
<a:theme xmlns:a="http://schemas.openxmlformats.org/drawingml/2006/main" name="Thème Office">
  <a:themeElements>
    <a:clrScheme name="Custom 14">
      <a:dk1>
        <a:srgbClr val="3F3F3F"/>
      </a:dk1>
      <a:lt1>
        <a:srgbClr val="FFFFFF"/>
      </a:lt1>
      <a:dk2>
        <a:srgbClr val="F2F2F2"/>
      </a:dk2>
      <a:lt2>
        <a:srgbClr val="A5A5A5"/>
      </a:lt2>
      <a:accent1>
        <a:srgbClr val="00194C"/>
      </a:accent1>
      <a:accent2>
        <a:srgbClr val="EAB200"/>
      </a:accent2>
      <a:accent3>
        <a:srgbClr val="F2F2F2"/>
      </a:accent3>
      <a:accent4>
        <a:srgbClr val="954F72"/>
      </a:accent4>
      <a:accent5>
        <a:srgbClr val="00843B"/>
      </a:accent5>
      <a:accent6>
        <a:srgbClr val="014067"/>
      </a:accent6>
      <a:hlink>
        <a:srgbClr val="00194C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857</Words>
  <Application>Microsoft Office PowerPoint</Application>
  <PresentationFormat>Affichage à l'écran (16:9)</PresentationFormat>
  <Paragraphs>109</Paragraphs>
  <Slides>16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0" baseType="lpstr">
      <vt:lpstr>Arial Black</vt:lpstr>
      <vt:lpstr>Arial</vt:lpstr>
      <vt:lpstr>Calibri</vt:lpstr>
      <vt:lpstr>Thème Office</vt:lpstr>
      <vt:lpstr>Mission d'analyse des performances des joueurs et des équipes Saison 2025</vt:lpstr>
      <vt:lpstr>Contexte du projet -  objectifs de l’entreprise</vt:lpstr>
      <vt:lpstr>La Gouvernance des données</vt:lpstr>
      <vt:lpstr>La Gouvernance des données</vt:lpstr>
      <vt:lpstr>Les données initiales</vt:lpstr>
      <vt:lpstr>L’extrait du dictionnaire des données</vt:lpstr>
      <vt:lpstr>Le schéma relationnel normalisé</vt:lpstr>
      <vt:lpstr>La base de données avec les tables créées et les données chargées</vt:lpstr>
      <vt:lpstr>Contrôle de l’import</vt:lpstr>
      <vt:lpstr>Méthodologie d’analyse</vt:lpstr>
      <vt:lpstr>Étape 1 : La VUE pour les KPIs</vt:lpstr>
      <vt:lpstr>Étape 2 : La VUE finisseur</vt:lpstr>
      <vt:lpstr>Étape 3 : La VUE rentabilité</vt:lpstr>
      <vt:lpstr>Étape 4 : Le résultat final</vt:lpstr>
      <vt:lpstr>Étape 5 : A vous faire votre choix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Jeremy Ollier</dc:creator>
  <cp:lastModifiedBy>Yann RES</cp:lastModifiedBy>
  <cp:revision>14</cp:revision>
  <dcterms:modified xsi:type="dcterms:W3CDTF">2026-01-02T07:58:35Z</dcterms:modified>
</cp:coreProperties>
</file>