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8" autoAdjust="0"/>
    <p:restoredTop sz="94610"/>
  </p:normalViewPr>
  <p:slideViewPr>
    <p:cSldViewPr snapToGrid="0" snapToObjects="1">
      <p:cViewPr varScale="1">
        <p:scale>
          <a:sx n="161" d="100"/>
          <a:sy n="161" d="100"/>
        </p:scale>
        <p:origin x="308" y="1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88043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Narratif oral
Ouvre la présentation en annonçant simplement le plan : besoin, cadrage, préparation des données, modèle, démonstration des trois pages Power BI, puis recommandation stratégique.
[Sources]
- /mnt/data/consignes.md
- /mnt/data/Note+de+cadrage+Sanitoral-3.pdf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Narratif oral
Cette troisième page prépare directement la recommandation stratégique. Le lien avec la slide suivante doit être très clair.
[Sources]
- /mnt/data/projet_7.pbix
- /mnt/data/consignes.md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Narratif oral
Reste cohérent avec l’analyse réelle du rapport. Cette slide donne une direction, mais elle ne doit pas inventer un constat non démontré.
[Sources]
- /mnt/data/projet_7.pbix
- /mnt/data/consignes.md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Narratif oral
Clôture la présentation en rappelant la logique complète : besoin, structuration, démonstration, puis aide à la décision.
[Sources]
- /mnt/data/consignes.md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Narratif oral
Présente brièvement l’entreprise, le rôle de Sophie et le problème à résoudre. Insiste sur la finalité métier : suivre, comprendre et agir.
[Sources]
- /mnt/data/Note+de+cadrage+Sanitoral-3.pdf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Narratif oral
Montre que la phase de cadrage a précédé la phase de construction. Le message principal est simple : le dashboard est issu d’un besoin clarifié, pas d’une intuition graphique.
[Sources]
- /mnt/data/Strategy_canvas.docx
- /mnt/data/consignes.md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Narratif oral
Cadre clairement le périmètre temporel, les deux grands types de projets et la logique de seuil d’alerte. C’est la base commune pour comprendre les pages de reporting.
[Sources]
- /mnt/data/Note+de+cadrage+Sanitoral-3.pdf
- /mnt/data/consignes.md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Narratif oral
Reste au niveau utile pour la soutenance. Le jury n’attend pas une revue ligne par ligne de Power Query, mais une explication claire de ce qui a été préparé et pourquoi.
[Sources]
- /mnt/data/projet_7.pbix
- /mnt/data/consignes.md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Narratif oral
Présente une procédure courte, concrète et rassurante. Le message principal est la maintenabilité du livrable.
[Sources]
- /mnt/data/consignes.md
- /mnt/data/projet_7.pbix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Narratif oral
Montre le diagramme et fais ressortir la logique du modèle sans partir dans un commentaire trop technique. Le jury veut voir que tu maîtrises la structure générale.
[Sources]
- /mnt/data/projet_7.pbix
- /mnt/data/consignes.md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Narratif oral
Présente clairement les éléments de la page et enchaîne, si tu le souhaites, avec une démonstration live du PBIX pour montrer les interactions.
[Sources]
- /mnt/data/projet_7.pbix
- /mnt/data/consignes.md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Narratif oral
Cette page sert à montrer la profondeur d’analyse du dashboard. Mets en avant le passage du macro vers le micro.
[Sources]
- /mnt/data/projet_7.pbix
- /mnt/data/consignes.md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01168"/>
          </a:xfrm>
          <a:prstGeom prst="rect">
            <a:avLst/>
          </a:prstGeom>
          <a:solidFill>
            <a:srgbClr val="17365D"/>
          </a:solidFill>
          <a:ln w="12700">
            <a:solidFill>
              <a:srgbClr val="17365D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02920" y="6446520"/>
            <a:ext cx="11155680" cy="0"/>
          </a:xfrm>
          <a:prstGeom prst="line">
            <a:avLst/>
          </a:prstGeom>
          <a:noFill/>
          <a:ln w="12700">
            <a:solidFill>
              <a:srgbClr val="D9E2F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6473952"/>
            <a:ext cx="5486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7280"/>
                </a:solidFill>
              </a:rPr>
              <a:t>Projet 7 — Trame de soutenance Power BI</a:t>
            </a:r>
            <a:endParaRPr lang="en-US" sz="90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01168"/>
            <a:ext cx="12191695" cy="960120"/>
          </a:xfrm>
          <a:prstGeom prst="rect">
            <a:avLst/>
          </a:prstGeom>
          <a:solidFill>
            <a:srgbClr val="17365D"/>
          </a:solidFill>
          <a:ln w="12700">
            <a:solidFill>
              <a:srgbClr val="17365D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272623" y="1588581"/>
            <a:ext cx="3646754" cy="140946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6500" b="1" dirty="0" err="1">
                <a:solidFill>
                  <a:srgbClr val="17365D"/>
                </a:solidFill>
              </a:rPr>
              <a:t>Sanitoral</a:t>
            </a:r>
            <a:endParaRPr lang="fr-FR" sz="6500" dirty="0"/>
          </a:p>
        </p:txBody>
      </p:sp>
      <p:sp>
        <p:nvSpPr>
          <p:cNvPr id="4" name="Text 2"/>
          <p:cNvSpPr/>
          <p:nvPr/>
        </p:nvSpPr>
        <p:spPr>
          <a:xfrm>
            <a:off x="2526300" y="2986193"/>
            <a:ext cx="7139093" cy="204954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3000" b="1" dirty="0">
                <a:solidFill>
                  <a:srgbClr val="3A66B3"/>
                </a:solidFill>
              </a:rPr>
              <a:t>Tableau de bord de suivi de l’avancement</a:t>
            </a:r>
            <a:endParaRPr lang="fr-FR" sz="3000" dirty="0"/>
          </a:p>
          <a:p>
            <a:pPr marL="0" indent="0" algn="ctr">
              <a:buNone/>
            </a:pPr>
            <a:r>
              <a:rPr lang="fr-FR" sz="3000" b="1" dirty="0">
                <a:solidFill>
                  <a:srgbClr val="3A66B3"/>
                </a:solidFill>
              </a:rPr>
              <a:t>et de la performance des projets</a:t>
            </a:r>
            <a:endParaRPr lang="fr-FR" sz="3000" dirty="0"/>
          </a:p>
        </p:txBody>
      </p:sp>
      <p:sp>
        <p:nvSpPr>
          <p:cNvPr id="6" name="Text 4"/>
          <p:cNvSpPr/>
          <p:nvPr/>
        </p:nvSpPr>
        <p:spPr>
          <a:xfrm>
            <a:off x="509969" y="5557367"/>
            <a:ext cx="2289625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fr-FR" sz="1500" dirty="0">
                <a:solidFill>
                  <a:srgbClr val="2E2E2E"/>
                </a:solidFill>
              </a:rPr>
              <a:t>Yann RES</a:t>
            </a:r>
            <a:endParaRPr lang="fr-FR" sz="1500" dirty="0"/>
          </a:p>
          <a:p>
            <a:pPr marL="0" indent="0">
              <a:buNone/>
            </a:pPr>
            <a:r>
              <a:rPr lang="fr-FR" sz="1500" dirty="0">
                <a:solidFill>
                  <a:srgbClr val="2E2E2E"/>
                </a:solidFill>
              </a:rPr>
              <a:t>19 mars 2026</a:t>
            </a:r>
            <a:endParaRPr lang="fr-FR" sz="1500" dirty="0"/>
          </a:p>
          <a:p>
            <a:pPr marL="0" indent="0">
              <a:buNone/>
            </a:pPr>
            <a:r>
              <a:rPr lang="fr-FR" sz="1500" dirty="0">
                <a:solidFill>
                  <a:srgbClr val="2E2E2E"/>
                </a:solidFill>
              </a:rPr>
              <a:t>Formation BI Analyste</a:t>
            </a:r>
            <a:endParaRPr lang="fr-FR" sz="1500" dirty="0"/>
          </a:p>
        </p:txBody>
      </p:sp>
      <p:pic>
        <p:nvPicPr>
          <p:cNvPr id="15" name="Image 14" descr="Une image contenant texte, Police, Graphique, graphisme&#10;&#10;Le contenu généré par l’IA peut être incorrect.">
            <a:extLst>
              <a:ext uri="{FF2B5EF4-FFF2-40B4-BE49-F238E27FC236}">
                <a16:creationId xmlns:a16="http://schemas.microsoft.com/office/drawing/2014/main" id="{1EA2F71B-0C8C-FDAF-58F8-7E66C893E6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8169" y="5837402"/>
            <a:ext cx="1409700" cy="5429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11480"/>
            <a:ext cx="10789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2400" b="1" dirty="0">
                <a:solidFill>
                  <a:srgbClr val="17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Page 3 du </a:t>
            </a:r>
            <a:r>
              <a:rPr lang="fr-FR" sz="2400" b="1" dirty="0" err="1">
                <a:solidFill>
                  <a:srgbClr val="17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reporting</a:t>
            </a:r>
            <a:r>
              <a:rPr lang="fr-FR" sz="2400" b="1" dirty="0">
                <a:solidFill>
                  <a:srgbClr val="17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: Diagnostic réseaux</a:t>
            </a:r>
            <a:endParaRPr lang="fr-FR" sz="2400" dirty="0"/>
          </a:p>
        </p:txBody>
      </p:sp>
      <p:sp>
        <p:nvSpPr>
          <p:cNvPr id="3" name="Text 1"/>
          <p:cNvSpPr/>
          <p:nvPr/>
        </p:nvSpPr>
        <p:spPr>
          <a:xfrm>
            <a:off x="502920" y="841248"/>
            <a:ext cx="10789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1150" dirty="0">
                <a:solidFill>
                  <a:srgbClr val="6B7280"/>
                </a:solidFill>
              </a:rPr>
              <a:t>Objectif : distinguer un cas isolé d’un pattern structurel</a:t>
            </a:r>
            <a:endParaRPr lang="fr-FR" sz="1150" dirty="0"/>
          </a:p>
        </p:txBody>
      </p:sp>
      <p:pic>
        <p:nvPicPr>
          <p:cNvPr id="17" name="Image 16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1F35AAB7-9BBE-9D4D-ADA2-169FA6B828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1203035"/>
            <a:ext cx="9225280" cy="5173466"/>
          </a:xfrm>
          <a:prstGeom prst="rect">
            <a:avLst/>
          </a:prstGeom>
        </p:spPr>
      </p:pic>
      <p:pic>
        <p:nvPicPr>
          <p:cNvPr id="18" name="Image 17" descr="Une image contenant texte, Police, Graphique, graphisme&#10;&#10;Le contenu généré par l’IA peut être incorrect.">
            <a:extLst>
              <a:ext uri="{FF2B5EF4-FFF2-40B4-BE49-F238E27FC236}">
                <a16:creationId xmlns:a16="http://schemas.microsoft.com/office/drawing/2014/main" id="{CD15E9B4-36BA-700A-131D-953A215885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28169" y="5837402"/>
            <a:ext cx="1409700" cy="542925"/>
          </a:xfrm>
          <a:prstGeom prst="rect">
            <a:avLst/>
          </a:prstGeom>
        </p:spPr>
      </p:pic>
      <p:pic>
        <p:nvPicPr>
          <p:cNvPr id="5" name="Image 4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6264786D-3B98-1A0F-6796-EDFFFD0A34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921" y="1203036"/>
            <a:ext cx="9161026" cy="517729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11480"/>
            <a:ext cx="10789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2400" b="1" dirty="0">
                <a:solidFill>
                  <a:srgbClr val="17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Proposition stratégique</a:t>
            </a:r>
            <a:endParaRPr lang="fr-FR" sz="2400" dirty="0"/>
          </a:p>
        </p:txBody>
      </p:sp>
      <p:sp>
        <p:nvSpPr>
          <p:cNvPr id="3" name="Shape 1"/>
          <p:cNvSpPr/>
          <p:nvPr/>
        </p:nvSpPr>
        <p:spPr>
          <a:xfrm>
            <a:off x="502920" y="1325880"/>
            <a:ext cx="10972800" cy="868680"/>
          </a:xfrm>
          <a:prstGeom prst="roundRect">
            <a:avLst>
              <a:gd name="adj" fmla="val 6316"/>
            </a:avLst>
          </a:prstGeom>
          <a:solidFill>
            <a:srgbClr val="EDF3FB"/>
          </a:solidFill>
          <a:ln w="12700">
            <a:solidFill>
              <a:srgbClr val="D9E2F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31520" y="1591056"/>
            <a:ext cx="10515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2100" b="1" dirty="0">
                <a:solidFill>
                  <a:srgbClr val="17365D"/>
                </a:solidFill>
              </a:rPr>
              <a:t>Priorité : renforcer le pilotage budgétaire des projets IT-CRM, avec une vigilance particulière sur la phase D - </a:t>
            </a:r>
            <a:r>
              <a:rPr lang="fr-FR" sz="2100" b="1" dirty="0" err="1">
                <a:solidFill>
                  <a:srgbClr val="17365D"/>
                </a:solidFill>
              </a:rPr>
              <a:t>Testing</a:t>
            </a:r>
            <a:r>
              <a:rPr lang="fr-FR" sz="2100" b="1" dirty="0">
                <a:solidFill>
                  <a:srgbClr val="17365D"/>
                </a:solidFill>
              </a:rPr>
              <a:t> et sur les projets en alerte au Japon.</a:t>
            </a:r>
            <a:endParaRPr lang="fr-FR" sz="2100" dirty="0"/>
          </a:p>
        </p:txBody>
      </p:sp>
      <p:sp>
        <p:nvSpPr>
          <p:cNvPr id="5" name="Shape 3"/>
          <p:cNvSpPr/>
          <p:nvPr/>
        </p:nvSpPr>
        <p:spPr>
          <a:xfrm>
            <a:off x="502920" y="2514600"/>
            <a:ext cx="3429000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15240">
            <a:solidFill>
              <a:srgbClr val="D9E2F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2624328"/>
            <a:ext cx="3154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1350" b="1" dirty="0">
                <a:solidFill>
                  <a:srgbClr val="3A66B3"/>
                </a:solidFill>
              </a:rPr>
              <a:t>Constat 1</a:t>
            </a:r>
            <a:endParaRPr lang="fr-FR" sz="1350" dirty="0"/>
          </a:p>
        </p:txBody>
      </p:sp>
      <p:sp>
        <p:nvSpPr>
          <p:cNvPr id="7" name="Text 5"/>
          <p:cNvSpPr/>
          <p:nvPr/>
        </p:nvSpPr>
        <p:spPr>
          <a:xfrm>
            <a:off x="649224" y="2898648"/>
            <a:ext cx="3136392" cy="1399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buSzPct val="100000"/>
            </a:pPr>
            <a:r>
              <a:rPr lang="fr-FR" sz="1250" dirty="0">
                <a:solidFill>
                  <a:srgbClr val="2E2E2E"/>
                </a:solidFill>
              </a:rPr>
              <a:t>- </a:t>
            </a:r>
            <a:r>
              <a:rPr lang="fr-FR" sz="1400" dirty="0"/>
              <a:t>Le tableau de bord permet d’identifier rapidement les principaux signaux de dérive et de cibler les projets à surveiller en priorité.</a:t>
            </a:r>
            <a:endParaRPr lang="fr-FR" sz="1250" dirty="0"/>
          </a:p>
        </p:txBody>
      </p:sp>
      <p:sp>
        <p:nvSpPr>
          <p:cNvPr id="8" name="Shape 6"/>
          <p:cNvSpPr/>
          <p:nvPr/>
        </p:nvSpPr>
        <p:spPr>
          <a:xfrm>
            <a:off x="4224528" y="2514600"/>
            <a:ext cx="3429000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15240">
            <a:solidFill>
              <a:srgbClr val="D9E2F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361688" y="2624328"/>
            <a:ext cx="3154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1350" b="1" dirty="0">
                <a:solidFill>
                  <a:srgbClr val="3A66B3"/>
                </a:solidFill>
              </a:rPr>
              <a:t>Constat 2</a:t>
            </a:r>
            <a:endParaRPr lang="fr-FR" sz="1350" dirty="0"/>
          </a:p>
        </p:txBody>
      </p:sp>
      <p:sp>
        <p:nvSpPr>
          <p:cNvPr id="10" name="Text 8"/>
          <p:cNvSpPr/>
          <p:nvPr/>
        </p:nvSpPr>
        <p:spPr>
          <a:xfrm>
            <a:off x="4370832" y="2898648"/>
            <a:ext cx="3136392" cy="1399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buSzPct val="100000"/>
            </a:pPr>
            <a:r>
              <a:rPr lang="fr-FR" sz="1250" dirty="0">
                <a:solidFill>
                  <a:srgbClr val="2E2E2E"/>
                </a:solidFill>
              </a:rPr>
              <a:t>- </a:t>
            </a:r>
            <a:r>
              <a:rPr lang="fr-FR" sz="1400" dirty="0"/>
              <a:t>Le Japon illustre concrètement cette dérive, avec deux projets IT-CRM en dépassement budgétaire, dont un cas très marqué.</a:t>
            </a:r>
            <a:endParaRPr lang="fr-FR" sz="1250" dirty="0"/>
          </a:p>
        </p:txBody>
      </p:sp>
      <p:sp>
        <p:nvSpPr>
          <p:cNvPr id="11" name="Shape 9"/>
          <p:cNvSpPr/>
          <p:nvPr/>
        </p:nvSpPr>
        <p:spPr>
          <a:xfrm>
            <a:off x="7946136" y="2514600"/>
            <a:ext cx="3529584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15240">
            <a:solidFill>
              <a:srgbClr val="D9E2F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083296" y="2624328"/>
            <a:ext cx="325526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1350" b="1" dirty="0">
                <a:solidFill>
                  <a:srgbClr val="3A66B3"/>
                </a:solidFill>
              </a:rPr>
              <a:t>Constat 3</a:t>
            </a:r>
            <a:endParaRPr lang="fr-FR" sz="1350" dirty="0"/>
          </a:p>
        </p:txBody>
      </p:sp>
      <p:sp>
        <p:nvSpPr>
          <p:cNvPr id="13" name="Text 11"/>
          <p:cNvSpPr/>
          <p:nvPr/>
        </p:nvSpPr>
        <p:spPr>
          <a:xfrm>
            <a:off x="8092440" y="2898648"/>
            <a:ext cx="3236976" cy="1399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buSzPct val="100000"/>
            </a:pPr>
            <a:r>
              <a:rPr lang="fr-FR" sz="1250" dirty="0">
                <a:solidFill>
                  <a:srgbClr val="2E2E2E"/>
                </a:solidFill>
              </a:rPr>
              <a:t>- </a:t>
            </a:r>
            <a:r>
              <a:rPr lang="fr-FR" sz="1400" dirty="0"/>
              <a:t>Cette lecture doit être nuancée : elle montre où se situent les écarts, mais elle ne permet pas encore d’en expliquer précisément les causes.</a:t>
            </a:r>
            <a:endParaRPr lang="fr-FR" sz="1250" dirty="0"/>
          </a:p>
        </p:txBody>
      </p:sp>
      <p:sp>
        <p:nvSpPr>
          <p:cNvPr id="14" name="Shape 12"/>
          <p:cNvSpPr/>
          <p:nvPr/>
        </p:nvSpPr>
        <p:spPr>
          <a:xfrm>
            <a:off x="502920" y="4663440"/>
            <a:ext cx="10972800" cy="749808"/>
          </a:xfrm>
          <a:prstGeom prst="roundRect">
            <a:avLst>
              <a:gd name="adj" fmla="val 7317"/>
            </a:avLst>
          </a:prstGeom>
          <a:solidFill>
            <a:srgbClr val="FFFFFF"/>
          </a:solidFill>
          <a:ln w="15240">
            <a:solidFill>
              <a:srgbClr val="D9E2F1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49808" y="4892040"/>
            <a:ext cx="104241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600" dirty="0"/>
              <a:t>Suite logique : compléter ce pilotage par des données de ressources et de planning, afin de passer d’une logique d’alerte à une logique plus explicative et plus prédictive.</a:t>
            </a:r>
            <a:endParaRPr lang="fr-FR" sz="1700" dirty="0"/>
          </a:p>
        </p:txBody>
      </p:sp>
      <p:pic>
        <p:nvPicPr>
          <p:cNvPr id="19" name="Image 18" descr="Une image contenant texte, Police, Graphique, graphisme&#10;&#10;Le contenu généré par l’IA peut être incorrect.">
            <a:extLst>
              <a:ext uri="{FF2B5EF4-FFF2-40B4-BE49-F238E27FC236}">
                <a16:creationId xmlns:a16="http://schemas.microsoft.com/office/drawing/2014/main" id="{A8376D46-A4E6-4577-2571-4C571A33E4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8169" y="5837402"/>
            <a:ext cx="1409700" cy="5429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11480"/>
            <a:ext cx="10789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2400" b="1" dirty="0">
                <a:solidFill>
                  <a:srgbClr val="17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Conclusion</a:t>
            </a:r>
            <a:endParaRPr lang="fr-FR" sz="2400" dirty="0"/>
          </a:p>
        </p:txBody>
      </p:sp>
      <p:sp>
        <p:nvSpPr>
          <p:cNvPr id="3" name="Shape 1"/>
          <p:cNvSpPr/>
          <p:nvPr/>
        </p:nvSpPr>
        <p:spPr>
          <a:xfrm>
            <a:off x="502920" y="1691640"/>
            <a:ext cx="347472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5240">
            <a:solidFill>
              <a:srgbClr val="D9E2F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40080" y="1801368"/>
            <a:ext cx="3200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1350" b="1" dirty="0">
                <a:solidFill>
                  <a:srgbClr val="3A66B3"/>
                </a:solidFill>
              </a:rPr>
              <a:t>1. Situation de départ </a:t>
            </a:r>
            <a:endParaRPr lang="fr-FR" sz="1350" dirty="0"/>
          </a:p>
        </p:txBody>
      </p:sp>
      <p:sp>
        <p:nvSpPr>
          <p:cNvPr id="5" name="Text 3"/>
          <p:cNvSpPr/>
          <p:nvPr/>
        </p:nvSpPr>
        <p:spPr>
          <a:xfrm>
            <a:off x="649224" y="2075688"/>
            <a:ext cx="3182112" cy="1490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buSzPct val="100000"/>
            </a:pPr>
            <a:r>
              <a:rPr lang="fr-FR" sz="1250" dirty="0"/>
              <a:t> - </a:t>
            </a:r>
            <a:r>
              <a:rPr lang="fr-FR" sz="1400" dirty="0"/>
              <a:t>Besoin métier à clarifier</a:t>
            </a:r>
          </a:p>
          <a:p>
            <a:pPr>
              <a:buSzPct val="100000"/>
            </a:pPr>
            <a:endParaRPr lang="fr-FR" sz="1400" dirty="0"/>
          </a:p>
          <a:p>
            <a:pPr>
              <a:buSzPct val="100000"/>
            </a:pPr>
            <a:r>
              <a:rPr lang="fr-FR" sz="1400" dirty="0"/>
              <a:t>- Données projet à structurer</a:t>
            </a:r>
          </a:p>
          <a:p>
            <a:pPr marL="285750" indent="-285750">
              <a:buSzPct val="100000"/>
              <a:buFontTx/>
              <a:buChar char="-"/>
            </a:pPr>
            <a:endParaRPr lang="fr-FR" sz="1400" dirty="0"/>
          </a:p>
          <a:p>
            <a:pPr>
              <a:buSzPct val="100000"/>
            </a:pPr>
            <a:r>
              <a:rPr lang="fr-FR" sz="1400" dirty="0"/>
              <a:t>- Absence d’outil de pilotage consolidé</a:t>
            </a:r>
            <a:endParaRPr lang="fr-FR" sz="1250" dirty="0"/>
          </a:p>
        </p:txBody>
      </p:sp>
      <p:sp>
        <p:nvSpPr>
          <p:cNvPr id="6" name="Shape 4"/>
          <p:cNvSpPr/>
          <p:nvPr/>
        </p:nvSpPr>
        <p:spPr>
          <a:xfrm>
            <a:off x="4343400" y="1691640"/>
            <a:ext cx="347472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5240">
            <a:solidFill>
              <a:srgbClr val="D9E2F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480560" y="1801368"/>
            <a:ext cx="3200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1350" b="1" dirty="0">
                <a:solidFill>
                  <a:srgbClr val="3A66B3"/>
                </a:solidFill>
              </a:rPr>
              <a:t>2. Travail réalisé</a:t>
            </a:r>
            <a:endParaRPr lang="fr-FR" sz="1350" dirty="0"/>
          </a:p>
        </p:txBody>
      </p:sp>
      <p:sp>
        <p:nvSpPr>
          <p:cNvPr id="8" name="Text 6"/>
          <p:cNvSpPr/>
          <p:nvPr/>
        </p:nvSpPr>
        <p:spPr>
          <a:xfrm>
            <a:off x="4489704" y="2075688"/>
            <a:ext cx="3182112" cy="1490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buSzPct val="100000"/>
            </a:pPr>
            <a:r>
              <a:rPr lang="fr-FR" sz="1200" dirty="0"/>
              <a:t>- Cadrage des usages avec le PSC</a:t>
            </a:r>
          </a:p>
          <a:p>
            <a:pPr>
              <a:buSzPct val="100000"/>
            </a:pPr>
            <a:endParaRPr lang="fr-FR" sz="1200" dirty="0"/>
          </a:p>
          <a:p>
            <a:pPr>
              <a:buSzPct val="100000"/>
            </a:pPr>
            <a:r>
              <a:rPr lang="fr-FR" sz="1200" dirty="0"/>
              <a:t>- Préparation et fiabilisation des données</a:t>
            </a:r>
          </a:p>
          <a:p>
            <a:pPr marL="285750" indent="-285750">
              <a:buSzPct val="100000"/>
              <a:buFontTx/>
              <a:buChar char="-"/>
            </a:pPr>
            <a:endParaRPr lang="fr-FR" sz="1200" dirty="0"/>
          </a:p>
          <a:p>
            <a:pPr>
              <a:buSzPct val="100000"/>
            </a:pPr>
            <a:r>
              <a:rPr lang="fr-FR" sz="1200" dirty="0"/>
              <a:t>- Construction du modèle et du </a:t>
            </a:r>
            <a:r>
              <a:rPr lang="fr-FR" sz="1200" dirty="0" err="1"/>
              <a:t>reporting</a:t>
            </a:r>
            <a:r>
              <a:rPr lang="fr-FR" sz="1200" dirty="0"/>
              <a:t> Power BI</a:t>
            </a:r>
          </a:p>
        </p:txBody>
      </p:sp>
      <p:sp>
        <p:nvSpPr>
          <p:cNvPr id="9" name="Shape 7"/>
          <p:cNvSpPr/>
          <p:nvPr/>
        </p:nvSpPr>
        <p:spPr>
          <a:xfrm>
            <a:off x="8183880" y="1691640"/>
            <a:ext cx="329184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5240">
            <a:solidFill>
              <a:srgbClr val="D9E2F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321040" y="1801368"/>
            <a:ext cx="3017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1350" b="1" dirty="0">
                <a:solidFill>
                  <a:srgbClr val="3A66B3"/>
                </a:solidFill>
              </a:rPr>
              <a:t>3. Livrable remis</a:t>
            </a:r>
            <a:endParaRPr lang="fr-FR" sz="1350" dirty="0"/>
          </a:p>
        </p:txBody>
      </p:sp>
      <p:sp>
        <p:nvSpPr>
          <p:cNvPr id="11" name="Text 9"/>
          <p:cNvSpPr/>
          <p:nvPr/>
        </p:nvSpPr>
        <p:spPr>
          <a:xfrm>
            <a:off x="8330184" y="2075688"/>
            <a:ext cx="2999232" cy="1490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buSzPct val="100000"/>
            </a:pPr>
            <a:r>
              <a:rPr lang="fr-FR" sz="1200" dirty="0"/>
              <a:t>- Un </a:t>
            </a:r>
            <a:r>
              <a:rPr lang="fr-FR" sz="1200" dirty="0" err="1"/>
              <a:t>dashboard</a:t>
            </a:r>
            <a:r>
              <a:rPr lang="fr-FR" sz="1200" dirty="0"/>
              <a:t> multi-niveaux</a:t>
            </a:r>
          </a:p>
          <a:p>
            <a:pPr>
              <a:buSzPct val="100000"/>
            </a:pPr>
            <a:endParaRPr lang="fr-FR" sz="1200" dirty="0"/>
          </a:p>
          <a:p>
            <a:pPr>
              <a:buSzPct val="100000"/>
            </a:pPr>
            <a:r>
              <a:rPr lang="fr-FR" sz="1200" dirty="0"/>
              <a:t>- Une mise à jour reproductible</a:t>
            </a:r>
            <a:br>
              <a:rPr lang="fr-FR" sz="1200" dirty="0"/>
            </a:br>
            <a:endParaRPr lang="fr-FR" sz="1200" dirty="0"/>
          </a:p>
          <a:p>
            <a:pPr>
              <a:buSzPct val="100000"/>
            </a:pPr>
            <a:r>
              <a:rPr lang="fr-FR" sz="1200" dirty="0"/>
              <a:t>- Un outil de pilotage de projet et de priorisation des alertes</a:t>
            </a:r>
          </a:p>
        </p:txBody>
      </p:sp>
      <p:pic>
        <p:nvPicPr>
          <p:cNvPr id="16" name="Image 15" descr="Une image contenant texte, Police, Graphique, graphisme&#10;&#10;Le contenu généré par l’IA peut être incorrect.">
            <a:extLst>
              <a:ext uri="{FF2B5EF4-FFF2-40B4-BE49-F238E27FC236}">
                <a16:creationId xmlns:a16="http://schemas.microsoft.com/office/drawing/2014/main" id="{1B4E29B1-DBA6-9AFA-122F-883CDB8B79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8169" y="5837402"/>
            <a:ext cx="1409700" cy="5429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11480"/>
            <a:ext cx="10789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2400" b="1" dirty="0">
                <a:solidFill>
                  <a:srgbClr val="17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et contexte</a:t>
            </a:r>
            <a:endParaRPr lang="fr-FR" sz="2400" dirty="0"/>
          </a:p>
        </p:txBody>
      </p:sp>
      <p:sp>
        <p:nvSpPr>
          <p:cNvPr id="3" name="Shape 1"/>
          <p:cNvSpPr/>
          <p:nvPr/>
        </p:nvSpPr>
        <p:spPr>
          <a:xfrm>
            <a:off x="502920" y="1325880"/>
            <a:ext cx="5212080" cy="2468880"/>
          </a:xfrm>
          <a:prstGeom prst="roundRect">
            <a:avLst>
              <a:gd name="adj" fmla="val 2963"/>
            </a:avLst>
          </a:prstGeom>
          <a:solidFill>
            <a:srgbClr val="FFFFFF"/>
          </a:solidFill>
          <a:ln w="15240">
            <a:solidFill>
              <a:srgbClr val="D9E2F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40080" y="1435608"/>
            <a:ext cx="4937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1350" b="1" dirty="0">
                <a:solidFill>
                  <a:srgbClr val="3A66B3"/>
                </a:solidFill>
              </a:rPr>
              <a:t>Contexte</a:t>
            </a:r>
            <a:endParaRPr lang="fr-FR" sz="1350" dirty="0"/>
          </a:p>
        </p:txBody>
      </p:sp>
      <p:sp>
        <p:nvSpPr>
          <p:cNvPr id="5" name="Text 3"/>
          <p:cNvSpPr/>
          <p:nvPr/>
        </p:nvSpPr>
        <p:spPr>
          <a:xfrm>
            <a:off x="649224" y="1709928"/>
            <a:ext cx="4919472" cy="19933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buSzPct val="100000"/>
            </a:pPr>
            <a:r>
              <a:rPr lang="fr-FR" sz="1250" dirty="0">
                <a:solidFill>
                  <a:srgbClr val="2E2E2E"/>
                </a:solidFill>
              </a:rPr>
              <a:t> </a:t>
            </a:r>
            <a:r>
              <a:rPr lang="fr-FR" sz="1250" dirty="0" err="1">
                <a:solidFill>
                  <a:srgbClr val="2E2E2E"/>
                </a:solidFill>
              </a:rPr>
              <a:t>Sanitoral</a:t>
            </a:r>
            <a:r>
              <a:rPr lang="fr-FR" sz="1250" dirty="0">
                <a:solidFill>
                  <a:srgbClr val="2E2E2E"/>
                </a:solidFill>
              </a:rPr>
              <a:t> est un groupe internationale.
</a:t>
            </a:r>
            <a:endParaRPr lang="fr-FR" sz="1250" dirty="0"/>
          </a:p>
          <a:p>
            <a:pPr>
              <a:buSzPct val="100000"/>
            </a:pPr>
            <a:r>
              <a:rPr lang="fr-FR" sz="1250" dirty="0">
                <a:solidFill>
                  <a:srgbClr val="2E2E2E"/>
                </a:solidFill>
              </a:rPr>
              <a:t> Sophie est cheffe de projet au sein du PMO.
</a:t>
            </a:r>
            <a:endParaRPr lang="fr-FR" sz="1250" dirty="0"/>
          </a:p>
          <a:p>
            <a:pPr>
              <a:buSzPct val="100000"/>
            </a:pPr>
            <a:r>
              <a:rPr lang="fr-FR" sz="1250" dirty="0">
                <a:solidFill>
                  <a:srgbClr val="2E2E2E"/>
                </a:solidFill>
              </a:rPr>
              <a:t> Le besoin : transformer les données projets en outil de pilotage.</a:t>
            </a:r>
            <a:endParaRPr lang="fr-FR" sz="1250" dirty="0"/>
          </a:p>
        </p:txBody>
      </p:sp>
      <p:sp>
        <p:nvSpPr>
          <p:cNvPr id="6" name="Shape 4"/>
          <p:cNvSpPr/>
          <p:nvPr/>
        </p:nvSpPr>
        <p:spPr>
          <a:xfrm>
            <a:off x="5989320" y="1325880"/>
            <a:ext cx="5486400" cy="2468880"/>
          </a:xfrm>
          <a:prstGeom prst="roundRect">
            <a:avLst>
              <a:gd name="adj" fmla="val 2963"/>
            </a:avLst>
          </a:prstGeom>
          <a:solidFill>
            <a:srgbClr val="FFFFFF"/>
          </a:solidFill>
          <a:ln w="15240">
            <a:solidFill>
              <a:srgbClr val="D9E2F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126480" y="1435608"/>
            <a:ext cx="5212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1350" b="1" dirty="0">
                <a:solidFill>
                  <a:srgbClr val="3A66B3"/>
                </a:solidFill>
              </a:rPr>
              <a:t>Objectifs métier</a:t>
            </a:r>
            <a:endParaRPr lang="fr-FR" sz="1350" dirty="0"/>
          </a:p>
        </p:txBody>
      </p:sp>
      <p:sp>
        <p:nvSpPr>
          <p:cNvPr id="8" name="Text 6"/>
          <p:cNvSpPr/>
          <p:nvPr/>
        </p:nvSpPr>
        <p:spPr>
          <a:xfrm>
            <a:off x="6135624" y="1709928"/>
            <a:ext cx="5193792" cy="19933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buSzPct val="100000"/>
            </a:pPr>
            <a:r>
              <a:rPr lang="fr-FR" sz="1250" dirty="0">
                <a:solidFill>
                  <a:srgbClr val="2E2E2E"/>
                </a:solidFill>
              </a:rPr>
              <a:t>Suivre l’avancement des projets.
</a:t>
            </a:r>
            <a:endParaRPr lang="fr-FR" sz="1250" dirty="0"/>
          </a:p>
          <a:p>
            <a:pPr>
              <a:buSzPct val="100000"/>
            </a:pPr>
            <a:r>
              <a:rPr lang="fr-FR" sz="1250" dirty="0">
                <a:solidFill>
                  <a:srgbClr val="2E2E2E"/>
                </a:solidFill>
              </a:rPr>
              <a:t>Identifier rapidement les retards.
</a:t>
            </a:r>
            <a:endParaRPr lang="fr-FR" sz="1250" dirty="0"/>
          </a:p>
          <a:p>
            <a:pPr>
              <a:buSzPct val="100000"/>
            </a:pPr>
            <a:r>
              <a:rPr lang="fr-FR" sz="1250" dirty="0">
                <a:solidFill>
                  <a:srgbClr val="2E2E2E"/>
                </a:solidFill>
              </a:rPr>
              <a:t>Contrôler la performance des projets pour agir plus vite.</a:t>
            </a:r>
            <a:endParaRPr lang="fr-FR" sz="1250" dirty="0"/>
          </a:p>
        </p:txBody>
      </p:sp>
      <p:pic>
        <p:nvPicPr>
          <p:cNvPr id="15" name="Image 14" descr="Une image contenant texte, Police, Graphique, graphisme&#10;&#10;Le contenu généré par l’IA peut être incorrect.">
            <a:extLst>
              <a:ext uri="{FF2B5EF4-FFF2-40B4-BE49-F238E27FC236}">
                <a16:creationId xmlns:a16="http://schemas.microsoft.com/office/drawing/2014/main" id="{960B1E4E-8179-D050-BFB6-0DE615BD0F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8169" y="5837402"/>
            <a:ext cx="1409700" cy="5429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11480"/>
            <a:ext cx="10789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2400" b="1" dirty="0">
                <a:solidFill>
                  <a:srgbClr val="17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Comprendre le besoin : Product </a:t>
            </a:r>
            <a:r>
              <a:rPr lang="fr-FR" sz="2400" b="1" dirty="0" err="1">
                <a:solidFill>
                  <a:srgbClr val="17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Strategy</a:t>
            </a:r>
            <a:r>
              <a:rPr lang="fr-FR" sz="2400" b="1" dirty="0">
                <a:solidFill>
                  <a:srgbClr val="17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Canvas</a:t>
            </a:r>
            <a:endParaRPr lang="fr-FR" sz="2400" dirty="0"/>
          </a:p>
        </p:txBody>
      </p:sp>
      <p:sp>
        <p:nvSpPr>
          <p:cNvPr id="3" name="Text 1"/>
          <p:cNvSpPr/>
          <p:nvPr/>
        </p:nvSpPr>
        <p:spPr>
          <a:xfrm>
            <a:off x="502920" y="1325880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1350" b="1" dirty="0">
                <a:solidFill>
                  <a:srgbClr val="3A66B3"/>
                </a:solidFill>
              </a:rPr>
              <a:t>Rôle et besoins</a:t>
            </a:r>
            <a:endParaRPr lang="fr-FR" sz="1350" dirty="0"/>
          </a:p>
        </p:txBody>
      </p:sp>
      <p:sp>
        <p:nvSpPr>
          <p:cNvPr id="4" name="Text 2"/>
          <p:cNvSpPr/>
          <p:nvPr/>
        </p:nvSpPr>
        <p:spPr>
          <a:xfrm>
            <a:off x="502920" y="1600200"/>
            <a:ext cx="3840480" cy="35661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285750" indent="-285750">
              <a:buSzPct val="100000"/>
              <a:buFontTx/>
              <a:buChar char="-"/>
            </a:pPr>
            <a:r>
              <a:rPr lang="fr-FR" sz="1350" dirty="0"/>
              <a:t>DG : Vue globale, grain projet, alerte globale.</a:t>
            </a:r>
          </a:p>
          <a:p>
            <a:pPr marL="285750" indent="-285750">
              <a:buSzPct val="100000"/>
              <a:buFontTx/>
              <a:buChar char="-"/>
            </a:pPr>
            <a:endParaRPr lang="fr-FR" sz="1350" dirty="0"/>
          </a:p>
          <a:p>
            <a:pPr marL="285750" indent="-285750">
              <a:buSzPct val="100000"/>
              <a:buFontTx/>
              <a:buChar char="-"/>
            </a:pPr>
            <a:r>
              <a:rPr lang="fr-FR" sz="1350" dirty="0"/>
              <a:t>DR : Filtrage région, priorisation grain projet + phases.</a:t>
            </a:r>
          </a:p>
          <a:p>
            <a:pPr marL="285750" indent="-285750">
              <a:buSzPct val="100000"/>
              <a:buFontTx/>
              <a:buChar char="-"/>
            </a:pPr>
            <a:endParaRPr lang="fr-FR" sz="1350" dirty="0"/>
          </a:p>
          <a:p>
            <a:pPr marL="285750" indent="-285750">
              <a:buSzPct val="100000"/>
              <a:buFontTx/>
              <a:buChar char="-"/>
            </a:pPr>
            <a:r>
              <a:rPr lang="fr-FR" sz="1350" dirty="0"/>
              <a:t>DP : Lecture opérationnelle, filtre local, action corrective, grain projet + phase</a:t>
            </a:r>
          </a:p>
        </p:txBody>
      </p:sp>
      <p:pic>
        <p:nvPicPr>
          <p:cNvPr id="9" name="Image 8" descr="Une image contenant texte, Police, Graphique, graphisme&#10;&#10;Le contenu généré par l’IA peut être incorrect.">
            <a:extLst>
              <a:ext uri="{FF2B5EF4-FFF2-40B4-BE49-F238E27FC236}">
                <a16:creationId xmlns:a16="http://schemas.microsoft.com/office/drawing/2014/main" id="{A6EBED3F-D053-7189-4C08-E331825DBB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8169" y="5837402"/>
            <a:ext cx="1409700" cy="542925"/>
          </a:xfrm>
          <a:prstGeom prst="rect">
            <a:avLst/>
          </a:prstGeom>
        </p:spPr>
      </p:pic>
      <p:pic>
        <p:nvPicPr>
          <p:cNvPr id="6" name="Image 5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87A4C7E1-1076-B0C0-88D5-D9CEEFF944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3531" y="2196372"/>
            <a:ext cx="7155978" cy="246525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11480"/>
            <a:ext cx="10789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2400" b="1" dirty="0">
                <a:solidFill>
                  <a:srgbClr val="17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Périmètre des données et règles de lecture</a:t>
            </a:r>
            <a:endParaRPr lang="fr-FR" sz="2400" dirty="0"/>
          </a:p>
        </p:txBody>
      </p:sp>
      <p:sp>
        <p:nvSpPr>
          <p:cNvPr id="3" name="Shape 1"/>
          <p:cNvSpPr/>
          <p:nvPr/>
        </p:nvSpPr>
        <p:spPr>
          <a:xfrm>
            <a:off x="502920" y="1417320"/>
            <a:ext cx="3657600" cy="2880360"/>
          </a:xfrm>
          <a:prstGeom prst="roundRect">
            <a:avLst>
              <a:gd name="adj" fmla="val 2540"/>
            </a:avLst>
          </a:prstGeom>
          <a:solidFill>
            <a:srgbClr val="FFFFFF"/>
          </a:solidFill>
          <a:ln w="15240">
            <a:solidFill>
              <a:srgbClr val="D9E2F1"/>
            </a:solidFill>
            <a:prstDash val="solid"/>
          </a:ln>
        </p:spPr>
        <p:txBody>
          <a:bodyPr/>
          <a:lstStyle/>
          <a:p>
            <a:endParaRPr lang="fr-FR" dirty="0"/>
          </a:p>
        </p:txBody>
      </p:sp>
      <p:sp>
        <p:nvSpPr>
          <p:cNvPr id="4" name="Text 2"/>
          <p:cNvSpPr/>
          <p:nvPr/>
        </p:nvSpPr>
        <p:spPr>
          <a:xfrm>
            <a:off x="640080" y="1527048"/>
            <a:ext cx="3383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1350" b="1" dirty="0">
                <a:solidFill>
                  <a:srgbClr val="3A66B3"/>
                </a:solidFill>
              </a:rPr>
              <a:t>Périmètre</a:t>
            </a:r>
            <a:endParaRPr lang="fr-FR" sz="1350" dirty="0"/>
          </a:p>
        </p:txBody>
      </p:sp>
      <p:sp>
        <p:nvSpPr>
          <p:cNvPr id="5" name="Text 3"/>
          <p:cNvSpPr/>
          <p:nvPr/>
        </p:nvSpPr>
        <p:spPr>
          <a:xfrm>
            <a:off x="649224" y="1801368"/>
            <a:ext cx="3364992" cy="24048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buSzPct val="100000"/>
            </a:pPr>
            <a:r>
              <a:rPr lang="fr-FR" sz="1250" dirty="0">
                <a:solidFill>
                  <a:srgbClr val="2E2E2E"/>
                </a:solidFill>
              </a:rPr>
              <a:t>- Jeu de données initial : 2018 à début 2022, avec objectif de mise à jour du </a:t>
            </a:r>
            <a:r>
              <a:rPr lang="fr-FR" sz="1250" dirty="0" err="1">
                <a:solidFill>
                  <a:srgbClr val="2E2E2E"/>
                </a:solidFill>
              </a:rPr>
              <a:t>reporting</a:t>
            </a:r>
            <a:r>
              <a:rPr lang="fr-FR" sz="1250" dirty="0">
                <a:solidFill>
                  <a:srgbClr val="2E2E2E"/>
                </a:solidFill>
              </a:rPr>
              <a:t>.
</a:t>
            </a:r>
            <a:endParaRPr lang="fr-FR" sz="1250" dirty="0"/>
          </a:p>
          <a:p>
            <a:pPr>
              <a:buSzPct val="100000"/>
            </a:pPr>
            <a:r>
              <a:rPr lang="fr-FR" sz="1250" dirty="0">
                <a:solidFill>
                  <a:srgbClr val="2E2E2E"/>
                </a:solidFill>
              </a:rPr>
              <a:t>- Projets IT et Marketing.
</a:t>
            </a:r>
            <a:endParaRPr lang="fr-FR" sz="1250" dirty="0"/>
          </a:p>
          <a:p>
            <a:pPr>
              <a:buSzPct val="100000"/>
            </a:pPr>
            <a:r>
              <a:rPr lang="fr-FR" sz="1250" dirty="0">
                <a:solidFill>
                  <a:srgbClr val="2E2E2E"/>
                </a:solidFill>
              </a:rPr>
              <a:t>- Lecture multi-pays et multi-régions.</a:t>
            </a:r>
            <a:endParaRPr lang="fr-FR" sz="1250" dirty="0"/>
          </a:p>
        </p:txBody>
      </p:sp>
      <p:sp>
        <p:nvSpPr>
          <p:cNvPr id="6" name="Shape 4"/>
          <p:cNvSpPr/>
          <p:nvPr/>
        </p:nvSpPr>
        <p:spPr>
          <a:xfrm>
            <a:off x="4407408" y="1417320"/>
            <a:ext cx="3383280" cy="2880360"/>
          </a:xfrm>
          <a:prstGeom prst="roundRect">
            <a:avLst>
              <a:gd name="adj" fmla="val 2540"/>
            </a:avLst>
          </a:prstGeom>
          <a:solidFill>
            <a:srgbClr val="FFFFFF"/>
          </a:solidFill>
          <a:ln w="15240">
            <a:solidFill>
              <a:srgbClr val="D9E2F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44568" y="1527048"/>
            <a:ext cx="3108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1350" b="1" dirty="0">
                <a:solidFill>
                  <a:srgbClr val="3A66B3"/>
                </a:solidFill>
              </a:rPr>
              <a:t>Indicateurs suivis</a:t>
            </a:r>
            <a:endParaRPr lang="fr-FR" sz="1350" dirty="0"/>
          </a:p>
        </p:txBody>
      </p:sp>
      <p:sp>
        <p:nvSpPr>
          <p:cNvPr id="8" name="Text 6"/>
          <p:cNvSpPr/>
          <p:nvPr/>
        </p:nvSpPr>
        <p:spPr>
          <a:xfrm>
            <a:off x="4553712" y="1801368"/>
            <a:ext cx="3090672" cy="24048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buSzPct val="100000"/>
            </a:pPr>
            <a:r>
              <a:rPr lang="fr-FR" sz="1250" dirty="0">
                <a:solidFill>
                  <a:srgbClr val="2E2E2E"/>
                </a:solidFill>
              </a:rPr>
              <a:t>- Coûts
</a:t>
            </a:r>
            <a:endParaRPr lang="fr-FR" sz="1250" dirty="0"/>
          </a:p>
          <a:p>
            <a:pPr>
              <a:buSzPct val="100000"/>
            </a:pPr>
            <a:r>
              <a:rPr lang="fr-FR" sz="1250" dirty="0">
                <a:solidFill>
                  <a:srgbClr val="2E2E2E"/>
                </a:solidFill>
              </a:rPr>
              <a:t>- Deadlines
</a:t>
            </a:r>
            <a:endParaRPr lang="fr-FR" sz="1250" dirty="0"/>
          </a:p>
          <a:p>
            <a:pPr>
              <a:buSzPct val="100000"/>
            </a:pPr>
            <a:r>
              <a:rPr lang="fr-FR" sz="1250" dirty="0">
                <a:solidFill>
                  <a:srgbClr val="2E2E2E"/>
                </a:solidFill>
              </a:rPr>
              <a:t>- Livrables</a:t>
            </a:r>
            <a:endParaRPr lang="fr-FR" sz="1250" dirty="0"/>
          </a:p>
        </p:txBody>
      </p:sp>
      <p:sp>
        <p:nvSpPr>
          <p:cNvPr id="9" name="Shape 7"/>
          <p:cNvSpPr/>
          <p:nvPr/>
        </p:nvSpPr>
        <p:spPr>
          <a:xfrm>
            <a:off x="8046720" y="1417320"/>
            <a:ext cx="3429000" cy="2880360"/>
          </a:xfrm>
          <a:prstGeom prst="roundRect">
            <a:avLst>
              <a:gd name="adj" fmla="val 2540"/>
            </a:avLst>
          </a:prstGeom>
          <a:solidFill>
            <a:srgbClr val="FFFFFF"/>
          </a:solidFill>
          <a:ln w="15240">
            <a:solidFill>
              <a:srgbClr val="D9E2F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183880" y="1527048"/>
            <a:ext cx="3154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1350" b="1" dirty="0">
                <a:solidFill>
                  <a:srgbClr val="3A66B3"/>
                </a:solidFill>
              </a:rPr>
              <a:t>Règles de lecture</a:t>
            </a:r>
            <a:endParaRPr lang="fr-FR" sz="1350" dirty="0"/>
          </a:p>
        </p:txBody>
      </p:sp>
      <p:sp>
        <p:nvSpPr>
          <p:cNvPr id="11" name="Text 9"/>
          <p:cNvSpPr/>
          <p:nvPr/>
        </p:nvSpPr>
        <p:spPr>
          <a:xfrm>
            <a:off x="8193024" y="1801368"/>
            <a:ext cx="3136392" cy="24048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buSzPct val="100000"/>
            </a:pPr>
            <a:r>
              <a:rPr lang="fr-FR" sz="1250" dirty="0">
                <a:solidFill>
                  <a:srgbClr val="2E2E2E"/>
                </a:solidFill>
              </a:rPr>
              <a:t>- Alerte à 15 % d’écart.
</a:t>
            </a:r>
            <a:endParaRPr lang="fr-FR" sz="1250" dirty="0"/>
          </a:p>
          <a:p>
            <a:pPr>
              <a:buSzPct val="100000"/>
            </a:pPr>
            <a:r>
              <a:rPr lang="fr-FR" sz="1250" dirty="0">
                <a:solidFill>
                  <a:srgbClr val="2E2E2E"/>
                </a:solidFill>
              </a:rPr>
              <a:t>- Toutes les phases ont la même importance.
</a:t>
            </a:r>
            <a:endParaRPr lang="fr-FR" sz="1250" dirty="0"/>
          </a:p>
          <a:p>
            <a:pPr>
              <a:buSzPct val="100000"/>
            </a:pPr>
            <a:r>
              <a:rPr lang="fr-FR" sz="1250" dirty="0">
                <a:solidFill>
                  <a:srgbClr val="2E2E2E"/>
                </a:solidFill>
              </a:rPr>
              <a:t>- Comparer prévisionnel et le réel.</a:t>
            </a:r>
            <a:endParaRPr lang="fr-FR" sz="1250" dirty="0"/>
          </a:p>
        </p:txBody>
      </p:sp>
      <p:sp>
        <p:nvSpPr>
          <p:cNvPr id="12" name="Shape 10"/>
          <p:cNvSpPr/>
          <p:nvPr/>
        </p:nvSpPr>
        <p:spPr>
          <a:xfrm>
            <a:off x="502920" y="4572000"/>
            <a:ext cx="10972800" cy="566928"/>
          </a:xfrm>
          <a:prstGeom prst="roundRect">
            <a:avLst>
              <a:gd name="adj" fmla="val 8065"/>
            </a:avLst>
          </a:prstGeom>
          <a:solidFill>
            <a:srgbClr val="EDF3FB"/>
          </a:solidFill>
          <a:ln w="12700">
            <a:solidFill>
              <a:srgbClr val="D9E2F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31520" y="4736592"/>
            <a:ext cx="104241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700" b="1" dirty="0">
                <a:solidFill>
                  <a:srgbClr val="17365D"/>
                </a:solidFill>
              </a:rPr>
              <a:t>Marketing : 4 phases   |   IT : 6 phases   |   Seuil d’alerte : 15 %</a:t>
            </a:r>
            <a:endParaRPr lang="fr-FR" sz="1700" dirty="0"/>
          </a:p>
        </p:txBody>
      </p:sp>
      <p:pic>
        <p:nvPicPr>
          <p:cNvPr id="17" name="Image 16" descr="Une image contenant texte, Police, Graphique, graphisme&#10;&#10;Le contenu généré par l’IA peut être incorrect.">
            <a:extLst>
              <a:ext uri="{FF2B5EF4-FFF2-40B4-BE49-F238E27FC236}">
                <a16:creationId xmlns:a16="http://schemas.microsoft.com/office/drawing/2014/main" id="{60E140F5-51F7-B46B-A1D6-0E2E65846A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8169" y="5837402"/>
            <a:ext cx="1409700" cy="5429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11480"/>
            <a:ext cx="10789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2400" b="1" dirty="0">
                <a:solidFill>
                  <a:srgbClr val="17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Préparation des données dans Power </a:t>
            </a:r>
            <a:r>
              <a:rPr lang="fr-FR" sz="2400" b="1" dirty="0" err="1">
                <a:solidFill>
                  <a:srgbClr val="17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Query</a:t>
            </a:r>
            <a:endParaRPr lang="fr-FR" sz="2400" dirty="0"/>
          </a:p>
        </p:txBody>
      </p:sp>
      <p:sp>
        <p:nvSpPr>
          <p:cNvPr id="3" name="Text 1"/>
          <p:cNvSpPr/>
          <p:nvPr/>
        </p:nvSpPr>
        <p:spPr>
          <a:xfrm>
            <a:off x="502920" y="1325880"/>
            <a:ext cx="3246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1350" b="1" dirty="0">
                <a:solidFill>
                  <a:srgbClr val="3A66B3"/>
                </a:solidFill>
              </a:rPr>
              <a:t>Ce qui a été fait</a:t>
            </a:r>
            <a:endParaRPr lang="fr-FR" sz="1350" dirty="0"/>
          </a:p>
        </p:txBody>
      </p:sp>
      <p:sp>
        <p:nvSpPr>
          <p:cNvPr id="4" name="Text 2"/>
          <p:cNvSpPr/>
          <p:nvPr/>
        </p:nvSpPr>
        <p:spPr>
          <a:xfrm>
            <a:off x="502920" y="1600200"/>
            <a:ext cx="3246120" cy="3840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>
              <a:buSzPct val="100000"/>
            </a:pPr>
            <a:r>
              <a:rPr lang="fr-FR" sz="1350" dirty="0">
                <a:solidFill>
                  <a:srgbClr val="2E2E2E"/>
                </a:solidFill>
              </a:rPr>
              <a:t>- Nettoyage et contrôle des types</a:t>
            </a:r>
          </a:p>
          <a:p>
            <a:pPr>
              <a:buSzPct val="100000"/>
            </a:pPr>
            <a:endParaRPr lang="fr-FR" sz="1350" dirty="0">
              <a:solidFill>
                <a:srgbClr val="2E2E2E"/>
              </a:solidFill>
            </a:endParaRPr>
          </a:p>
          <a:p>
            <a:pPr>
              <a:buSzPct val="100000"/>
            </a:pPr>
            <a:r>
              <a:rPr lang="fr-FR" sz="1350" dirty="0">
                <a:solidFill>
                  <a:srgbClr val="2E2E2E"/>
                </a:solidFill>
              </a:rPr>
              <a:t>- Suppression des éléments parasites
</a:t>
            </a:r>
            <a:endParaRPr lang="fr-FR" sz="1350" dirty="0"/>
          </a:p>
          <a:p>
            <a:pPr>
              <a:buSzPct val="100000"/>
            </a:pPr>
            <a:r>
              <a:rPr lang="fr-FR" sz="1350" dirty="0">
                <a:solidFill>
                  <a:srgbClr val="2E2E2E"/>
                </a:solidFill>
              </a:rPr>
              <a:t>- Harmonisation des colonnes utiles à l’analyse
</a:t>
            </a:r>
            <a:endParaRPr lang="fr-FR" sz="1350" dirty="0"/>
          </a:p>
          <a:p>
            <a:pPr>
              <a:buSzPct val="100000"/>
            </a:pPr>
            <a:r>
              <a:rPr lang="fr-FR" sz="1350" dirty="0">
                <a:solidFill>
                  <a:srgbClr val="2E2E2E"/>
                </a:solidFill>
              </a:rPr>
              <a:t>- Création des éléments nécessaires au modèle
</a:t>
            </a:r>
            <a:endParaRPr lang="fr-FR" sz="1350" dirty="0"/>
          </a:p>
          <a:p>
            <a:pPr>
              <a:buSzPct val="100000"/>
            </a:pPr>
            <a:r>
              <a:rPr lang="fr-FR" sz="1350" dirty="0">
                <a:solidFill>
                  <a:srgbClr val="2E2E2E"/>
                </a:solidFill>
              </a:rPr>
              <a:t>- Préparation d’une mise à jour reproductible</a:t>
            </a:r>
            <a:endParaRPr lang="fr-FR" sz="1350" dirty="0"/>
          </a:p>
        </p:txBody>
      </p:sp>
      <p:pic>
        <p:nvPicPr>
          <p:cNvPr id="5" name="Image 0" descr="/mnt/data/ppt_build/assets/exemplePQ1267173651180172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4660" y="1111437"/>
            <a:ext cx="4244880" cy="1506662"/>
          </a:xfrm>
          <a:prstGeom prst="rect">
            <a:avLst/>
          </a:prstGeom>
        </p:spPr>
      </p:pic>
      <p:pic>
        <p:nvPicPr>
          <p:cNvPr id="6" name="Image 1" descr="/mnt/data/ppt_build/assets/Fonction_phase_id07920248825044818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9579" y="897129"/>
            <a:ext cx="3611880" cy="2005251"/>
          </a:xfrm>
          <a:prstGeom prst="rect">
            <a:avLst/>
          </a:prstGeom>
        </p:spPr>
      </p:pic>
      <p:pic>
        <p:nvPicPr>
          <p:cNvPr id="13" name="Image 12" descr="Une image contenant texte, Police, Graphique, graphisme&#10;&#10;Le contenu généré par l’IA peut être incorrect.">
            <a:extLst>
              <a:ext uri="{FF2B5EF4-FFF2-40B4-BE49-F238E27FC236}">
                <a16:creationId xmlns:a16="http://schemas.microsoft.com/office/drawing/2014/main" id="{0C19535D-A967-9C7C-3CE1-0A61C3FA56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28169" y="5837402"/>
            <a:ext cx="1409700" cy="542925"/>
          </a:xfrm>
          <a:prstGeom prst="rect">
            <a:avLst/>
          </a:prstGeom>
        </p:spPr>
      </p:pic>
      <p:pic>
        <p:nvPicPr>
          <p:cNvPr id="11" name="Image 10" descr="Une image contenant texte, nombre, Police, logiciel&#10;&#10;Le contenu généré par l’IA peut être incorrect.">
            <a:extLst>
              <a:ext uri="{FF2B5EF4-FFF2-40B4-BE49-F238E27FC236}">
                <a16:creationId xmlns:a16="http://schemas.microsoft.com/office/drawing/2014/main" id="{A8805E16-19B6-4764-D424-ECFE01A7D21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1283" y="3290032"/>
            <a:ext cx="6370176" cy="22630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11480"/>
            <a:ext cx="10789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2400" b="1" dirty="0">
                <a:solidFill>
                  <a:srgbClr val="17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Procédure de mise à jour du </a:t>
            </a:r>
            <a:r>
              <a:rPr lang="fr-FR" sz="2400" b="1" dirty="0" err="1">
                <a:solidFill>
                  <a:srgbClr val="17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dataset</a:t>
            </a:r>
            <a:endParaRPr lang="fr-FR" sz="2400" dirty="0"/>
          </a:p>
        </p:txBody>
      </p:sp>
      <p:sp>
        <p:nvSpPr>
          <p:cNvPr id="3" name="Shape 1"/>
          <p:cNvSpPr/>
          <p:nvPr/>
        </p:nvSpPr>
        <p:spPr>
          <a:xfrm>
            <a:off x="502920" y="1776351"/>
            <a:ext cx="1508760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240">
            <a:solidFill>
              <a:srgbClr val="D9E2F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12648" y="2114679"/>
            <a:ext cx="1289304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fr-FR" sz="1150" dirty="0">
                <a:solidFill>
                  <a:srgbClr val="2E2E2E"/>
                </a:solidFill>
              </a:rPr>
              <a:t>1. Vérifier la structure du fichier</a:t>
            </a:r>
            <a:endParaRPr lang="fr-FR" sz="1150" dirty="0"/>
          </a:p>
        </p:txBody>
      </p:sp>
      <p:sp>
        <p:nvSpPr>
          <p:cNvPr id="5" name="Shape 3"/>
          <p:cNvSpPr/>
          <p:nvPr/>
        </p:nvSpPr>
        <p:spPr>
          <a:xfrm>
            <a:off x="2075688" y="2260983"/>
            <a:ext cx="201168" cy="292608"/>
          </a:xfrm>
          <a:prstGeom prst="chevron">
            <a:avLst/>
          </a:prstGeom>
          <a:solidFill>
            <a:srgbClr val="D9E2F1"/>
          </a:solidFill>
          <a:ln w="12700">
            <a:solidFill>
              <a:srgbClr val="D9E2F1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359152" y="1776351"/>
            <a:ext cx="1508760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240">
            <a:solidFill>
              <a:srgbClr val="D9E2F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468880" y="2114679"/>
            <a:ext cx="1289304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fr-FR" sz="1150" dirty="0">
                <a:solidFill>
                  <a:srgbClr val="2E2E2E"/>
                </a:solidFill>
              </a:rPr>
              <a:t>2. Remplacer / Mettre à jours le fichier source au bon emplacement</a:t>
            </a:r>
            <a:endParaRPr lang="fr-FR" sz="1150" dirty="0"/>
          </a:p>
        </p:txBody>
      </p:sp>
      <p:sp>
        <p:nvSpPr>
          <p:cNvPr id="8" name="Shape 6"/>
          <p:cNvSpPr/>
          <p:nvPr/>
        </p:nvSpPr>
        <p:spPr>
          <a:xfrm>
            <a:off x="3931920" y="2260983"/>
            <a:ext cx="201168" cy="292608"/>
          </a:xfrm>
          <a:prstGeom prst="chevron">
            <a:avLst/>
          </a:prstGeom>
          <a:solidFill>
            <a:srgbClr val="D9E2F1"/>
          </a:solidFill>
          <a:ln w="12700">
            <a:solidFill>
              <a:srgbClr val="D9E2F1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215384" y="1776351"/>
            <a:ext cx="1508760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240">
            <a:solidFill>
              <a:srgbClr val="D9E2F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325112" y="2114679"/>
            <a:ext cx="1289304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fr-FR" sz="1150" dirty="0">
                <a:solidFill>
                  <a:srgbClr val="2E2E2E"/>
                </a:solidFill>
              </a:rPr>
              <a:t>3. Ouvrir le PBIX</a:t>
            </a:r>
            <a:endParaRPr lang="fr-FR" sz="1150" dirty="0"/>
          </a:p>
        </p:txBody>
      </p:sp>
      <p:sp>
        <p:nvSpPr>
          <p:cNvPr id="11" name="Shape 9"/>
          <p:cNvSpPr/>
          <p:nvPr/>
        </p:nvSpPr>
        <p:spPr>
          <a:xfrm>
            <a:off x="5788152" y="2260983"/>
            <a:ext cx="201168" cy="292608"/>
          </a:xfrm>
          <a:prstGeom prst="chevron">
            <a:avLst/>
          </a:prstGeom>
          <a:solidFill>
            <a:srgbClr val="D9E2F1"/>
          </a:solidFill>
          <a:ln w="12700">
            <a:solidFill>
              <a:srgbClr val="D9E2F1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071616" y="1776351"/>
            <a:ext cx="1508760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240">
            <a:solidFill>
              <a:srgbClr val="D9E2F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181344" y="2114679"/>
            <a:ext cx="1289304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fr-FR" sz="1150" dirty="0">
                <a:solidFill>
                  <a:srgbClr val="2E2E2E"/>
                </a:solidFill>
              </a:rPr>
              <a:t>4. Lancer l’actualisation</a:t>
            </a:r>
            <a:endParaRPr lang="fr-FR" sz="1150" dirty="0"/>
          </a:p>
        </p:txBody>
      </p:sp>
      <p:sp>
        <p:nvSpPr>
          <p:cNvPr id="14" name="Shape 12"/>
          <p:cNvSpPr/>
          <p:nvPr/>
        </p:nvSpPr>
        <p:spPr>
          <a:xfrm>
            <a:off x="7644384" y="2260983"/>
            <a:ext cx="201168" cy="292608"/>
          </a:xfrm>
          <a:prstGeom prst="chevron">
            <a:avLst/>
          </a:prstGeom>
          <a:solidFill>
            <a:srgbClr val="D9E2F1"/>
          </a:solidFill>
          <a:ln w="12700">
            <a:solidFill>
              <a:srgbClr val="D9E2F1">
                <a:alpha val="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927848" y="1776351"/>
            <a:ext cx="1508760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240">
            <a:solidFill>
              <a:srgbClr val="D9E2F1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037576" y="2114679"/>
            <a:ext cx="1289304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fr-FR" sz="1150" dirty="0">
                <a:solidFill>
                  <a:srgbClr val="2E2E2E"/>
                </a:solidFill>
              </a:rPr>
              <a:t>5. Contrôler les KPI</a:t>
            </a:r>
            <a:endParaRPr lang="fr-FR" sz="1150" dirty="0"/>
          </a:p>
        </p:txBody>
      </p:sp>
      <p:sp>
        <p:nvSpPr>
          <p:cNvPr id="17" name="Shape 15"/>
          <p:cNvSpPr/>
          <p:nvPr/>
        </p:nvSpPr>
        <p:spPr>
          <a:xfrm>
            <a:off x="9500616" y="2260983"/>
            <a:ext cx="201168" cy="292608"/>
          </a:xfrm>
          <a:prstGeom prst="chevron">
            <a:avLst/>
          </a:prstGeom>
          <a:solidFill>
            <a:srgbClr val="D9E2F1"/>
          </a:solidFill>
          <a:ln w="12700">
            <a:solidFill>
              <a:srgbClr val="D9E2F1">
                <a:alpha val="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784080" y="1776351"/>
            <a:ext cx="1508760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5240">
            <a:solidFill>
              <a:srgbClr val="D9E2F1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893808" y="2114679"/>
            <a:ext cx="1289304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fr-FR" sz="1150" dirty="0">
                <a:solidFill>
                  <a:srgbClr val="2E2E2E"/>
                </a:solidFill>
              </a:rPr>
              <a:t>6. Enregistrer la version</a:t>
            </a:r>
            <a:endParaRPr lang="fr-FR" sz="1150" dirty="0"/>
          </a:p>
        </p:txBody>
      </p:sp>
      <p:pic>
        <p:nvPicPr>
          <p:cNvPr id="26" name="Image 25" descr="Une image contenant texte, Police, Graphique, graphisme&#10;&#10;Le contenu généré par l’IA peut être incorrect.">
            <a:extLst>
              <a:ext uri="{FF2B5EF4-FFF2-40B4-BE49-F238E27FC236}">
                <a16:creationId xmlns:a16="http://schemas.microsoft.com/office/drawing/2014/main" id="{AD60C572-5FF2-F2F8-1F2B-A5B776AC45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8169" y="5837402"/>
            <a:ext cx="1409700" cy="542925"/>
          </a:xfrm>
          <a:prstGeom prst="rect">
            <a:avLst/>
          </a:prstGeom>
        </p:spPr>
      </p:pic>
      <p:pic>
        <p:nvPicPr>
          <p:cNvPr id="21" name="Image 20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B8082DD9-03FC-522F-9334-7F7AA819FA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9696" y="3208268"/>
            <a:ext cx="3616303" cy="3172059"/>
          </a:xfrm>
          <a:prstGeom prst="rect">
            <a:avLst/>
          </a:prstGeom>
        </p:spPr>
      </p:pic>
      <p:pic>
        <p:nvPicPr>
          <p:cNvPr id="23" name="Image 22" descr="Une image contenant texte, capture d’écran, logiciel, Icône d’ordinateur&#10;&#10;Le contenu généré par l’IA peut être incorrect.">
            <a:extLst>
              <a:ext uri="{FF2B5EF4-FFF2-40B4-BE49-F238E27FC236}">
                <a16:creationId xmlns:a16="http://schemas.microsoft.com/office/drawing/2014/main" id="{F1862B40-C96E-3BF0-B635-1F43A956C0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9239" y="3486279"/>
            <a:ext cx="4515171" cy="25535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11480"/>
            <a:ext cx="10789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2400" b="1" dirty="0">
                <a:solidFill>
                  <a:srgbClr val="17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Modèle de données et diagramme</a:t>
            </a:r>
            <a:endParaRPr lang="fr-FR" sz="2400" dirty="0"/>
          </a:p>
        </p:txBody>
      </p:sp>
      <p:sp>
        <p:nvSpPr>
          <p:cNvPr id="3" name="Text 1"/>
          <p:cNvSpPr/>
          <p:nvPr/>
        </p:nvSpPr>
        <p:spPr>
          <a:xfrm>
            <a:off x="502920" y="1325880"/>
            <a:ext cx="3474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1350" b="1" dirty="0">
                <a:solidFill>
                  <a:srgbClr val="3A66B3"/>
                </a:solidFill>
              </a:rPr>
              <a:t>Grain, relation et dimension</a:t>
            </a:r>
            <a:endParaRPr lang="fr-FR" sz="1350" dirty="0"/>
          </a:p>
        </p:txBody>
      </p:sp>
      <p:sp>
        <p:nvSpPr>
          <p:cNvPr id="4" name="Text 2"/>
          <p:cNvSpPr/>
          <p:nvPr/>
        </p:nvSpPr>
        <p:spPr>
          <a:xfrm>
            <a:off x="502920" y="1600200"/>
            <a:ext cx="3474720" cy="3794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>
              <a:buSzPct val="100000"/>
            </a:pPr>
            <a:r>
              <a:rPr lang="fr-FR" sz="1350" dirty="0">
                <a:solidFill>
                  <a:srgbClr val="2E2E2E"/>
                </a:solidFill>
              </a:rPr>
              <a:t>- Project plan : table pivot</a:t>
            </a:r>
          </a:p>
          <a:p>
            <a:pPr>
              <a:buSzPct val="100000"/>
            </a:pPr>
            <a:endParaRPr lang="fr-FR" sz="1350" dirty="0">
              <a:solidFill>
                <a:srgbClr val="2E2E2E"/>
              </a:solidFill>
            </a:endParaRPr>
          </a:p>
          <a:p>
            <a:pPr>
              <a:buSzPct val="100000"/>
            </a:pPr>
            <a:r>
              <a:rPr lang="fr-FR" sz="1350" dirty="0">
                <a:solidFill>
                  <a:srgbClr val="2E2E2E"/>
                </a:solidFill>
              </a:rPr>
              <a:t>- Grain d’analyse projet-phase pour l’analyse entre ce qui est prévu et le réel via une clé unique
</a:t>
            </a:r>
            <a:endParaRPr lang="fr-FR" sz="1350" dirty="0"/>
          </a:p>
          <a:p>
            <a:pPr>
              <a:buSzPct val="100000"/>
            </a:pPr>
            <a:r>
              <a:rPr lang="fr-FR" sz="1350" dirty="0">
                <a:solidFill>
                  <a:srgbClr val="2E2E2E"/>
                </a:solidFill>
              </a:rPr>
              <a:t>- Clé </a:t>
            </a:r>
            <a:r>
              <a:rPr lang="fr-FR" sz="1350" dirty="0" err="1">
                <a:solidFill>
                  <a:srgbClr val="2E2E2E"/>
                </a:solidFill>
              </a:rPr>
              <a:t>Project_ID</a:t>
            </a:r>
            <a:r>
              <a:rPr lang="fr-FR" sz="1350" dirty="0">
                <a:solidFill>
                  <a:srgbClr val="2E2E2E"/>
                </a:solidFill>
              </a:rPr>
              <a:t> pour les éléments plus globaux comme les pays et le type de projet
</a:t>
            </a:r>
            <a:endParaRPr lang="fr-FR" sz="1350" dirty="0"/>
          </a:p>
          <a:p>
            <a:pPr>
              <a:buSzPct val="100000"/>
            </a:pPr>
            <a:r>
              <a:rPr lang="fr-FR" sz="1350" dirty="0">
                <a:solidFill>
                  <a:srgbClr val="2E2E2E"/>
                </a:solidFill>
              </a:rPr>
              <a:t>- Table créée séparément pour les filtres et les mesures afin de ne pas polluer le modèle.</a:t>
            </a:r>
            <a:endParaRPr lang="fr-FR" sz="1350" dirty="0"/>
          </a:p>
        </p:txBody>
      </p:sp>
      <p:pic>
        <p:nvPicPr>
          <p:cNvPr id="12" name="Image 11" descr="Une image contenant texte, capture d’écran, diagramme, Plan&#10;&#10;Le contenu généré par l’IA peut être incorrect.">
            <a:extLst>
              <a:ext uri="{FF2B5EF4-FFF2-40B4-BE49-F238E27FC236}">
                <a16:creationId xmlns:a16="http://schemas.microsoft.com/office/drawing/2014/main" id="{DB8F8B66-7421-92C9-247A-82FC9D8115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5523" y="1286493"/>
            <a:ext cx="6773557" cy="4546270"/>
          </a:xfrm>
          <a:prstGeom prst="rect">
            <a:avLst/>
          </a:prstGeom>
        </p:spPr>
      </p:pic>
      <p:pic>
        <p:nvPicPr>
          <p:cNvPr id="13" name="Image 12" descr="Une image contenant texte, Police, Graphique, graphisme&#10;&#10;Le contenu généré par l’IA peut être incorrect.">
            <a:extLst>
              <a:ext uri="{FF2B5EF4-FFF2-40B4-BE49-F238E27FC236}">
                <a16:creationId xmlns:a16="http://schemas.microsoft.com/office/drawing/2014/main" id="{0B79E348-C554-9891-D537-08AE9D15A0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28169" y="5837402"/>
            <a:ext cx="1409700" cy="5429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11480"/>
            <a:ext cx="10789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2400" b="1" dirty="0">
                <a:solidFill>
                  <a:srgbClr val="17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Page 1 du </a:t>
            </a:r>
            <a:r>
              <a:rPr lang="fr-FR" sz="2400" b="1" dirty="0" err="1">
                <a:solidFill>
                  <a:srgbClr val="17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reporting</a:t>
            </a:r>
            <a:r>
              <a:rPr lang="fr-FR" sz="2400" b="1" dirty="0">
                <a:solidFill>
                  <a:srgbClr val="17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: Portefeuille</a:t>
            </a:r>
            <a:endParaRPr lang="fr-FR" sz="2400" dirty="0"/>
          </a:p>
        </p:txBody>
      </p:sp>
      <p:sp>
        <p:nvSpPr>
          <p:cNvPr id="3" name="Text 1"/>
          <p:cNvSpPr/>
          <p:nvPr/>
        </p:nvSpPr>
        <p:spPr>
          <a:xfrm>
            <a:off x="502920" y="841248"/>
            <a:ext cx="10789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1150" dirty="0">
                <a:solidFill>
                  <a:srgbClr val="6B7280"/>
                </a:solidFill>
              </a:rPr>
              <a:t>Objectif : repérer rapidement où regarder en priorité</a:t>
            </a:r>
            <a:endParaRPr lang="fr-FR" sz="1150" dirty="0"/>
          </a:p>
        </p:txBody>
      </p:sp>
      <p:pic>
        <p:nvPicPr>
          <p:cNvPr id="16" name="Image 15" descr="Une image contenant texte, carte, capture d’écran, diagramme&#10;&#10;Le contenu généré par l’IA peut être incorrect.">
            <a:extLst>
              <a:ext uri="{FF2B5EF4-FFF2-40B4-BE49-F238E27FC236}">
                <a16:creationId xmlns:a16="http://schemas.microsoft.com/office/drawing/2014/main" id="{868A675D-3788-D0F1-BAA3-34A376A7C8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349" y="1069848"/>
            <a:ext cx="9433310" cy="5303447"/>
          </a:xfrm>
          <a:prstGeom prst="rect">
            <a:avLst/>
          </a:prstGeom>
        </p:spPr>
      </p:pic>
      <p:pic>
        <p:nvPicPr>
          <p:cNvPr id="19" name="Image 18" descr="Une image contenant texte, Police, Graphique, graphisme&#10;&#10;Le contenu généré par l’IA peut être incorrect.">
            <a:extLst>
              <a:ext uri="{FF2B5EF4-FFF2-40B4-BE49-F238E27FC236}">
                <a16:creationId xmlns:a16="http://schemas.microsoft.com/office/drawing/2014/main" id="{E1D0D804-1870-2365-C075-5D88791DE4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28169" y="5837402"/>
            <a:ext cx="1409700" cy="542925"/>
          </a:xfrm>
          <a:prstGeom prst="rect">
            <a:avLst/>
          </a:prstGeom>
        </p:spPr>
      </p:pic>
      <p:pic>
        <p:nvPicPr>
          <p:cNvPr id="5" name="Image 4" descr="Une image contenant texte, carte, capture d’écran, diagramme&#10;&#10;Le contenu généré par l’IA peut être incorrect.">
            <a:extLst>
              <a:ext uri="{FF2B5EF4-FFF2-40B4-BE49-F238E27FC236}">
                <a16:creationId xmlns:a16="http://schemas.microsoft.com/office/drawing/2014/main" id="{317129AA-11EA-62CB-1C40-66E2CFAFEA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1349" y="1069848"/>
            <a:ext cx="9440031" cy="53766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11480"/>
            <a:ext cx="10789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2400" b="1" dirty="0">
                <a:solidFill>
                  <a:srgbClr val="17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Page 2 du </a:t>
            </a:r>
            <a:r>
              <a:rPr lang="fr-FR" sz="2400" b="1" dirty="0" err="1">
                <a:solidFill>
                  <a:srgbClr val="17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reporting</a:t>
            </a:r>
            <a:r>
              <a:rPr lang="fr-FR" sz="2400" b="1" dirty="0">
                <a:solidFill>
                  <a:srgbClr val="17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: Diagnostic phases x pays</a:t>
            </a:r>
            <a:endParaRPr lang="fr-FR" sz="2400" dirty="0"/>
          </a:p>
        </p:txBody>
      </p:sp>
      <p:sp>
        <p:nvSpPr>
          <p:cNvPr id="3" name="Text 1"/>
          <p:cNvSpPr/>
          <p:nvPr/>
        </p:nvSpPr>
        <p:spPr>
          <a:xfrm>
            <a:off x="502920" y="841248"/>
            <a:ext cx="10789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1150" dirty="0">
                <a:solidFill>
                  <a:srgbClr val="6B7280"/>
                </a:solidFill>
              </a:rPr>
              <a:t>Objectif : localiser précisément les blocages</a:t>
            </a:r>
            <a:endParaRPr lang="fr-FR" sz="1150" dirty="0"/>
          </a:p>
        </p:txBody>
      </p:sp>
      <p:pic>
        <p:nvPicPr>
          <p:cNvPr id="17" name="Image 16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061046A0-44EB-A65A-4D2D-69C285EF77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257" y="1136445"/>
            <a:ext cx="9325043" cy="5247929"/>
          </a:xfrm>
          <a:prstGeom prst="rect">
            <a:avLst/>
          </a:prstGeom>
        </p:spPr>
      </p:pic>
      <p:pic>
        <p:nvPicPr>
          <p:cNvPr id="18" name="Image 17" descr="Une image contenant texte, Police, Graphique, graphisme&#10;&#10;Le contenu généré par l’IA peut être incorrect.">
            <a:extLst>
              <a:ext uri="{FF2B5EF4-FFF2-40B4-BE49-F238E27FC236}">
                <a16:creationId xmlns:a16="http://schemas.microsoft.com/office/drawing/2014/main" id="{3783DE08-1C23-A78F-FF8D-56203D9415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28169" y="5837402"/>
            <a:ext cx="1409700" cy="542925"/>
          </a:xfrm>
          <a:prstGeom prst="rect">
            <a:avLst/>
          </a:prstGeom>
        </p:spPr>
      </p:pic>
      <p:pic>
        <p:nvPicPr>
          <p:cNvPr id="5" name="Image 4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4E389061-39CE-6F1C-10A2-5A44CB495E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1257" y="1141525"/>
            <a:ext cx="9310226" cy="524792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460</TotalTime>
  <Words>1325</Words>
  <Application>Microsoft Office PowerPoint</Application>
  <PresentationFormat>Grand écran</PresentationFormat>
  <Paragraphs>115</Paragraphs>
  <Slides>12</Slides>
  <Notes>12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5" baseType="lpstr">
      <vt:lpstr>Aptos Display</vt:lpstr>
      <vt:lpstr>Arial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Sanitoral — Tableau de bord de suivi de l’avancement et de la performance des projets</dc:title>
  <dc:subject>Sanitoral — Trame narrative de soutenance</dc:subject>
  <dc:creator>OpenAI</dc:creator>
  <cp:lastModifiedBy>res.yann@gmail.com</cp:lastModifiedBy>
  <cp:revision>35</cp:revision>
  <dcterms:created xsi:type="dcterms:W3CDTF">2026-03-12T16:33:39Z</dcterms:created>
  <dcterms:modified xsi:type="dcterms:W3CDTF">2026-03-19T10:13:00Z</dcterms:modified>
</cp:coreProperties>
</file>