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0" d="100"/>
          <a:sy n="150" d="100"/>
        </p:scale>
        <p:origin x="104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866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 w="12700">
            <a:solidFill>
              <a:srgbClr val="1717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10881360" cy="5257800"/>
          </a:xfrm>
          <a:prstGeom prst="roundRect">
            <a:avLst>
              <a:gd name="adj" fmla="val 1391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60120" y="132588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3F3F3"/>
                </a:solidFill>
              </a:rPr>
              <a:t>Les Plus Beaux Logis de Paris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960120" y="1965960"/>
            <a:ext cx="7040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B9B9B9"/>
                </a:solidFill>
              </a:rPr>
              <a:t>Analyse du marché, valorisation du portefeuille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B9B9B9"/>
                </a:solidFill>
              </a:rPr>
              <a:t>et classification des biens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86968" y="5531764"/>
            <a:ext cx="20699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Yann RES – </a:t>
            </a:r>
            <a:r>
              <a:rPr lang="en-US" sz="1800" b="1" dirty="0" err="1">
                <a:solidFill>
                  <a:srgbClr val="FFFFFF"/>
                </a:solidFill>
              </a:rPr>
              <a:t>Projet</a:t>
            </a:r>
            <a:r>
              <a:rPr lang="en-US" sz="1800" b="1" dirty="0">
                <a:solidFill>
                  <a:srgbClr val="FFFFFF"/>
                </a:solidFill>
              </a:rPr>
              <a:t> 8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40080" y="651052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F9A78"/>
                </a:solidFill>
              </a:rPr>
              <a:t>Source : support de présentation</a:t>
            </a:r>
            <a:endParaRPr lang="en-US" sz="850" dirty="0"/>
          </a:p>
        </p:txBody>
      </p:sp>
      <p:pic>
        <p:nvPicPr>
          <p:cNvPr id="14" name="Image 13" descr="Une image contenant texte, Police, diagramme, Graphique&#10;&#10;Le contenu généré par l’IA peut être incorrect.">
            <a:extLst>
              <a:ext uri="{FF2B5EF4-FFF2-40B4-BE49-F238E27FC236}">
                <a16:creationId xmlns:a16="http://schemas.microsoft.com/office/drawing/2014/main" id="{F2B95751-FA3A-0F6B-5EE8-C2EC8A1DD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4259" y="590742"/>
            <a:ext cx="7487663" cy="3569779"/>
          </a:xfrm>
          <a:prstGeom prst="rect">
            <a:avLst/>
          </a:prstGeom>
        </p:spPr>
      </p:pic>
      <p:sp>
        <p:nvSpPr>
          <p:cNvPr id="15" name="Shape 2">
            <a:extLst>
              <a:ext uri="{FF2B5EF4-FFF2-40B4-BE49-F238E27FC236}">
                <a16:creationId xmlns:a16="http://schemas.microsoft.com/office/drawing/2014/main" id="{07286EDB-8611-079E-7EA9-4645FFB4C421}"/>
              </a:ext>
            </a:extLst>
          </p:cNvPr>
          <p:cNvSpPr/>
          <p:nvPr/>
        </p:nvSpPr>
        <p:spPr>
          <a:xfrm>
            <a:off x="960120" y="1773943"/>
            <a:ext cx="4696493" cy="54857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171717"/>
          </a:solidFill>
          <a:ln w="12700">
            <a:solidFill>
              <a:srgbClr val="1717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32004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F3F3"/>
                </a:solidFill>
              </a:rPr>
              <a:t>L’approche par “clustering”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12647" y="795528"/>
            <a:ext cx="4089981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2648" y="896112"/>
            <a:ext cx="9784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9B9B9"/>
                </a:solidFill>
              </a:rPr>
              <a:t>L’algorithme regroupe automatiquement les biens qui se ressemblent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3E3E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0156" y="1643387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3F3F3"/>
                </a:solidFill>
              </a:rPr>
              <a:t>Dans le notebook, le regroupement est réalisé à partir du prix au m².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2517675" y="3923726"/>
            <a:ext cx="548640" cy="0"/>
          </a:xfrm>
          <a:prstGeom prst="line">
            <a:avLst/>
          </a:prstGeom>
          <a:noFill/>
          <a:ln w="12700">
            <a:solidFill>
              <a:srgbClr val="008F2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849395" y="3923726"/>
            <a:ext cx="548640" cy="0"/>
          </a:xfrm>
          <a:prstGeom prst="line">
            <a:avLst/>
          </a:prstGeom>
          <a:noFill/>
          <a:ln w="12700">
            <a:solidFill>
              <a:srgbClr val="008F2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4595" y="3119054"/>
            <a:ext cx="1783080" cy="1554480"/>
          </a:xfrm>
          <a:prstGeom prst="roundRect">
            <a:avLst>
              <a:gd name="adj" fmla="val 4706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92963" y="3292790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F9A78"/>
                </a:solidFill>
              </a:rPr>
              <a:t>1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871755" y="3640262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3F3F3"/>
                </a:solidFill>
              </a:rPr>
              <a:t>Calcul du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3F3F3"/>
                </a:solidFill>
              </a:rPr>
              <a:t>prix au m²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3066315" y="3119054"/>
            <a:ext cx="1783080" cy="1554480"/>
          </a:xfrm>
          <a:prstGeom prst="roundRect">
            <a:avLst>
              <a:gd name="adj" fmla="val 4706"/>
            </a:avLst>
          </a:prstGeom>
          <a:solidFill>
            <a:srgbClr val="35553C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724683" y="3292790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F9A78"/>
                </a:solidFill>
              </a:rPr>
              <a:t>2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3203474" y="3640262"/>
            <a:ext cx="146581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3F3F3"/>
                </a:solidFill>
              </a:rPr>
              <a:t>Regroupement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3F3F3"/>
                </a:solidFill>
              </a:rPr>
              <a:t>en 2 groupes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5398035" y="3119054"/>
            <a:ext cx="1783080" cy="1554480"/>
          </a:xfrm>
          <a:prstGeom prst="roundRect">
            <a:avLst>
              <a:gd name="adj" fmla="val 4706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56403" y="3292790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F9A78"/>
                </a:solidFill>
              </a:rPr>
              <a:t>3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5535194" y="3640262"/>
            <a:ext cx="152103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3F3F3"/>
                </a:solidFill>
              </a:rPr>
              <a:t>Lecture métier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3F3F3"/>
                </a:solidFill>
              </a:rPr>
              <a:t>des groupes obtenus</a:t>
            </a:r>
            <a:endParaRPr lang="en-US" sz="1700" dirty="0"/>
          </a:p>
        </p:txBody>
      </p:sp>
      <p:sp>
        <p:nvSpPr>
          <p:cNvPr id="21" name="Shape 19"/>
          <p:cNvSpPr/>
          <p:nvPr/>
        </p:nvSpPr>
        <p:spPr>
          <a:xfrm>
            <a:off x="7818120" y="1627632"/>
            <a:ext cx="3337560" cy="4160520"/>
          </a:xfrm>
          <a:prstGeom prst="roundRect">
            <a:avLst>
              <a:gd name="adj" fmla="val 2192"/>
            </a:avLst>
          </a:prstGeom>
          <a:solidFill>
            <a:srgbClr val="2E2E2E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92440" y="1874520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F9A78"/>
                </a:solidFill>
              </a:rPr>
              <a:t>À retenir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8046720" y="2369443"/>
            <a:ext cx="2651760" cy="1645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177165" indent="-177165">
              <a:buSzPct val="100000"/>
              <a:buChar char="•"/>
            </a:pPr>
            <a:r>
              <a:rPr lang="en-US" sz="1550" dirty="0">
                <a:solidFill>
                  <a:srgbClr val="F3F3F3"/>
                </a:solidFill>
              </a:rPr>
              <a:t>Le modèle ne connaît pas d’emblée la catégorie réelle.</a:t>
            </a:r>
            <a:endParaRPr lang="en-US" sz="1550" dirty="0"/>
          </a:p>
          <a:p>
            <a:pPr marL="177165" indent="-177165">
              <a:buSzPct val="100000"/>
              <a:buChar char="•"/>
            </a:pPr>
            <a:r>
              <a:rPr lang="en-US" sz="1550" dirty="0">
                <a:solidFill>
                  <a:srgbClr val="F3F3F3"/>
                </a:solidFill>
              </a:rPr>
              <a:t>Il sépare d’abord des profils proches mathématiquement.</a:t>
            </a:r>
            <a:endParaRPr lang="en-US" sz="1550" dirty="0"/>
          </a:p>
          <a:p>
            <a:pPr marL="177165" indent="-177165">
              <a:buSzPct val="100000"/>
              <a:buChar char="•"/>
            </a:pPr>
            <a:r>
              <a:rPr lang="en-US" sz="1550" dirty="0">
                <a:solidFill>
                  <a:srgbClr val="F3F3F3"/>
                </a:solidFill>
              </a:rPr>
              <a:t>Le rôle métier consiste ensuite à interpréter les groupes.</a:t>
            </a:r>
            <a:endParaRPr lang="en-US" sz="1550" dirty="0"/>
          </a:p>
        </p:txBody>
      </p:sp>
      <p:sp>
        <p:nvSpPr>
          <p:cNvPr id="24" name="Shape 22"/>
          <p:cNvSpPr/>
          <p:nvPr/>
        </p:nvSpPr>
        <p:spPr>
          <a:xfrm>
            <a:off x="8192074" y="4487686"/>
            <a:ext cx="1051560" cy="841248"/>
          </a:xfrm>
          <a:prstGeom prst="roundRect">
            <a:avLst>
              <a:gd name="adj" fmla="val 8696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192074" y="4487686"/>
            <a:ext cx="105156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01802" y="4624846"/>
            <a:ext cx="832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2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8301802" y="4963174"/>
            <a:ext cx="832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clusters</a:t>
            </a:r>
            <a:endParaRPr lang="en-US" sz="1120" dirty="0"/>
          </a:p>
        </p:txBody>
      </p:sp>
      <p:sp>
        <p:nvSpPr>
          <p:cNvPr id="28" name="Shape 26"/>
          <p:cNvSpPr/>
          <p:nvPr/>
        </p:nvSpPr>
        <p:spPr>
          <a:xfrm>
            <a:off x="9362506" y="4487686"/>
            <a:ext cx="1463040" cy="841248"/>
          </a:xfrm>
          <a:prstGeom prst="roundRect">
            <a:avLst>
              <a:gd name="adj" fmla="val 8696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362506" y="4487686"/>
            <a:ext cx="146304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472234" y="4624846"/>
            <a:ext cx="1243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prix/m²</a:t>
            </a:r>
            <a:endParaRPr lang="en-US" sz="2400" dirty="0"/>
          </a:p>
        </p:txBody>
      </p:sp>
      <p:sp>
        <p:nvSpPr>
          <p:cNvPr id="31" name="Text 29"/>
          <p:cNvSpPr/>
          <p:nvPr/>
        </p:nvSpPr>
        <p:spPr>
          <a:xfrm>
            <a:off x="9472234" y="4963174"/>
            <a:ext cx="1243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variable</a:t>
            </a:r>
            <a:endParaRPr lang="en-US" sz="1120" dirty="0"/>
          </a:p>
        </p:txBody>
      </p:sp>
      <p:sp>
        <p:nvSpPr>
          <p:cNvPr id="32" name="Text 30"/>
          <p:cNvSpPr/>
          <p:nvPr/>
        </p:nvSpPr>
        <p:spPr>
          <a:xfrm>
            <a:off x="640080" y="651052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F9A78"/>
                </a:solidFill>
              </a:rPr>
              <a:t>Sources notebook : n°37, n°38, n°40</a:t>
            </a:r>
            <a:endParaRPr lang="en-US" sz="850" dirty="0"/>
          </a:p>
        </p:txBody>
      </p:sp>
      <p:pic>
        <p:nvPicPr>
          <p:cNvPr id="33" name="Image 32" descr="Une image contenant texte, Police, diagramme, Graphique">
            <a:extLst>
              <a:ext uri="{FF2B5EF4-FFF2-40B4-BE49-F238E27FC236}">
                <a16:creationId xmlns:a16="http://schemas.microsoft.com/office/drawing/2014/main" id="{116BBB65-3DD7-B9D7-5F1C-26ABB819A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701" y="33485"/>
            <a:ext cx="1947862" cy="928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 w="12700">
            <a:solidFill>
              <a:srgbClr val="1717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32004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F3F3"/>
                </a:solidFill>
              </a:rPr>
              <a:t>Résultats de la classification automatisée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12648" y="795528"/>
            <a:ext cx="6275040" cy="45719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2648" y="896112"/>
            <a:ext cx="9784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9B9B9"/>
                </a:solidFill>
              </a:rPr>
              <a:t>Deux groupes distincts apparaissent sur l’échantillon transmis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3E3E3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188720"/>
            <a:ext cx="6629400" cy="4892040"/>
          </a:xfrm>
          <a:prstGeom prst="roundRect">
            <a:avLst>
              <a:gd name="adj" fmla="val 1495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pic>
        <p:nvPicPr>
          <p:cNvPr id="10" name="Image 0" descr="/mnt/data/p8_nb_outputs2/ndeg40_bis_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835122"/>
            <a:ext cx="6217920" cy="3608381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7498080" y="1188720"/>
            <a:ext cx="4041648" cy="4892040"/>
          </a:xfrm>
          <a:prstGeom prst="roundRect">
            <a:avLst>
              <a:gd name="adj" fmla="val 1810"/>
            </a:avLst>
          </a:prstGeom>
          <a:solidFill>
            <a:srgbClr val="2E2E2E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754112" y="1357547"/>
            <a:ext cx="1508760" cy="896112"/>
          </a:xfrm>
          <a:prstGeom prst="roundRect">
            <a:avLst>
              <a:gd name="adj" fmla="val 8163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754112" y="1357547"/>
            <a:ext cx="150876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863840" y="1494707"/>
            <a:ext cx="12893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20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7863840" y="1833035"/>
            <a:ext cx="12893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biens classés Appartement</a:t>
            </a:r>
            <a:endParaRPr lang="en-US" sz="1120" dirty="0"/>
          </a:p>
        </p:txBody>
      </p:sp>
      <p:sp>
        <p:nvSpPr>
          <p:cNvPr id="16" name="Shape 13"/>
          <p:cNvSpPr/>
          <p:nvPr/>
        </p:nvSpPr>
        <p:spPr>
          <a:xfrm>
            <a:off x="9518904" y="1357547"/>
            <a:ext cx="1508760" cy="896112"/>
          </a:xfrm>
          <a:prstGeom prst="roundRect">
            <a:avLst>
              <a:gd name="adj" fmla="val 8163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9518904" y="1357547"/>
            <a:ext cx="150876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28632" y="1494707"/>
            <a:ext cx="12893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20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9628632" y="1833035"/>
            <a:ext cx="12893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biens classés Local</a:t>
            </a:r>
            <a:endParaRPr lang="en-US" sz="1120" dirty="0"/>
          </a:p>
        </p:txBody>
      </p:sp>
      <p:sp>
        <p:nvSpPr>
          <p:cNvPr id="20" name="Shape 17"/>
          <p:cNvSpPr/>
          <p:nvPr/>
        </p:nvSpPr>
        <p:spPr>
          <a:xfrm>
            <a:off x="7754112" y="2354243"/>
            <a:ext cx="1508760" cy="896112"/>
          </a:xfrm>
          <a:prstGeom prst="roundRect">
            <a:avLst>
              <a:gd name="adj" fmla="val 8163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754112" y="2354243"/>
            <a:ext cx="150876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63840" y="2491403"/>
            <a:ext cx="1347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9 806</a:t>
            </a:r>
            <a:endParaRPr lang="en-US" sz="2400" dirty="0"/>
          </a:p>
        </p:txBody>
      </p:sp>
      <p:sp>
        <p:nvSpPr>
          <p:cNvPr id="23" name="Text 20"/>
          <p:cNvSpPr/>
          <p:nvPr/>
        </p:nvSpPr>
        <p:spPr>
          <a:xfrm>
            <a:off x="7863840" y="2829731"/>
            <a:ext cx="12893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centre du groupe Local (€/m²)</a:t>
            </a:r>
            <a:endParaRPr lang="en-US" sz="1120" dirty="0"/>
          </a:p>
        </p:txBody>
      </p:sp>
      <p:sp>
        <p:nvSpPr>
          <p:cNvPr id="24" name="Shape 21"/>
          <p:cNvSpPr/>
          <p:nvPr/>
        </p:nvSpPr>
        <p:spPr>
          <a:xfrm>
            <a:off x="9518904" y="2354243"/>
            <a:ext cx="1508760" cy="896112"/>
          </a:xfrm>
          <a:prstGeom prst="roundRect">
            <a:avLst>
              <a:gd name="adj" fmla="val 8163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9518904" y="2354243"/>
            <a:ext cx="150876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9628632" y="2491403"/>
            <a:ext cx="13399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7 408</a:t>
            </a:r>
            <a:endParaRPr lang="en-US" sz="2400" dirty="0"/>
          </a:p>
        </p:txBody>
      </p:sp>
      <p:sp>
        <p:nvSpPr>
          <p:cNvPr id="27" name="Text 24"/>
          <p:cNvSpPr/>
          <p:nvPr/>
        </p:nvSpPr>
        <p:spPr>
          <a:xfrm>
            <a:off x="9628632" y="2829731"/>
            <a:ext cx="12893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centre du groupe Appartement (€/m²)</a:t>
            </a:r>
            <a:endParaRPr lang="en-US" sz="1120" dirty="0"/>
          </a:p>
        </p:txBody>
      </p:sp>
      <p:sp>
        <p:nvSpPr>
          <p:cNvPr id="28" name="Text 25"/>
          <p:cNvSpPr/>
          <p:nvPr/>
        </p:nvSpPr>
        <p:spPr>
          <a:xfrm>
            <a:off x="7754112" y="4370832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F9A78"/>
                </a:solidFill>
              </a:rPr>
              <a:t>Lecture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7735824" y="4797035"/>
            <a:ext cx="3291840" cy="9144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177165" indent="-177165">
              <a:buSzPct val="100000"/>
              <a:buChar char="•"/>
            </a:pPr>
            <a:r>
              <a:rPr lang="fr-FR" sz="1550" dirty="0">
                <a:solidFill>
                  <a:srgbClr val="F3F3F3"/>
                </a:solidFill>
              </a:rPr>
              <a:t>Le groupe au prix au m² le plus élevé est interprété comme “Local”.</a:t>
            </a:r>
            <a:endParaRPr lang="fr-FR" sz="1550" dirty="0"/>
          </a:p>
          <a:p>
            <a:pPr marL="177165" indent="-177165">
              <a:buSzPct val="100000"/>
              <a:buChar char="•"/>
            </a:pPr>
            <a:r>
              <a:rPr lang="fr-FR" sz="1550" dirty="0">
                <a:solidFill>
                  <a:srgbClr val="F3F3F3"/>
                </a:solidFill>
              </a:rPr>
              <a:t>Le second groupe correspond aux “Appartements”.</a:t>
            </a:r>
          </a:p>
          <a:p>
            <a:pPr marL="177165" indent="-177165">
              <a:buSzPct val="100000"/>
              <a:buChar char="•"/>
            </a:pPr>
            <a:r>
              <a:rPr lang="fr-FR" sz="1550" dirty="0">
                <a:solidFill>
                  <a:srgbClr val="F3F3F3"/>
                </a:solidFill>
              </a:rPr>
              <a:t>Le modèle est Meilleur pour les appartement que les locaux</a:t>
            </a:r>
            <a:endParaRPr lang="fr-FR" sz="1550" dirty="0"/>
          </a:p>
        </p:txBody>
      </p:sp>
      <p:sp>
        <p:nvSpPr>
          <p:cNvPr id="30" name="Text 27"/>
          <p:cNvSpPr/>
          <p:nvPr/>
        </p:nvSpPr>
        <p:spPr>
          <a:xfrm>
            <a:off x="640080" y="651052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F9A78"/>
                </a:solidFill>
              </a:rPr>
              <a:t>Sources notebook : n°40, n°40 bis, n°41, n°41bis</a:t>
            </a:r>
            <a:endParaRPr lang="en-US" sz="850" dirty="0"/>
          </a:p>
        </p:txBody>
      </p:sp>
      <p:pic>
        <p:nvPicPr>
          <p:cNvPr id="31" name="Image 30" descr="Une image contenant texte, Police, diagramme, Graphique">
            <a:extLst>
              <a:ext uri="{FF2B5EF4-FFF2-40B4-BE49-F238E27FC236}">
                <a16:creationId xmlns:a16="http://schemas.microsoft.com/office/drawing/2014/main" id="{9657690F-9AB0-A03E-C04B-6599C2E2F8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9701" y="33485"/>
            <a:ext cx="1947862" cy="928653"/>
          </a:xfrm>
          <a:prstGeom prst="rect">
            <a:avLst/>
          </a:prstGeom>
        </p:spPr>
      </p:pic>
      <p:sp>
        <p:nvSpPr>
          <p:cNvPr id="32" name="Shape 17">
            <a:extLst>
              <a:ext uri="{FF2B5EF4-FFF2-40B4-BE49-F238E27FC236}">
                <a16:creationId xmlns:a16="http://schemas.microsoft.com/office/drawing/2014/main" id="{1369D61F-E74F-B867-C88C-26B519F27CB4}"/>
              </a:ext>
            </a:extLst>
          </p:cNvPr>
          <p:cNvSpPr/>
          <p:nvPr/>
        </p:nvSpPr>
        <p:spPr>
          <a:xfrm>
            <a:off x="7799832" y="3383615"/>
            <a:ext cx="1508760" cy="896112"/>
          </a:xfrm>
          <a:prstGeom prst="roundRect">
            <a:avLst>
              <a:gd name="adj" fmla="val 8163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33" name="Shape 18">
            <a:extLst>
              <a:ext uri="{FF2B5EF4-FFF2-40B4-BE49-F238E27FC236}">
                <a16:creationId xmlns:a16="http://schemas.microsoft.com/office/drawing/2014/main" id="{0D63C98B-D8E8-CDF2-C7CA-BFB1CFC132D7}"/>
              </a:ext>
            </a:extLst>
          </p:cNvPr>
          <p:cNvSpPr/>
          <p:nvPr/>
        </p:nvSpPr>
        <p:spPr>
          <a:xfrm>
            <a:off x="7799832" y="3383615"/>
            <a:ext cx="150876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34" name="Text 19">
            <a:extLst>
              <a:ext uri="{FF2B5EF4-FFF2-40B4-BE49-F238E27FC236}">
                <a16:creationId xmlns:a16="http://schemas.microsoft.com/office/drawing/2014/main" id="{A280A512-5643-E8BA-7215-10C7C863907D}"/>
              </a:ext>
            </a:extLst>
          </p:cNvPr>
          <p:cNvSpPr/>
          <p:nvPr/>
        </p:nvSpPr>
        <p:spPr>
          <a:xfrm>
            <a:off x="7909560" y="3520775"/>
            <a:ext cx="1347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78.46 %</a:t>
            </a:r>
            <a:endParaRPr lang="en-US" sz="2400" dirty="0"/>
          </a:p>
        </p:txBody>
      </p:sp>
      <p:sp>
        <p:nvSpPr>
          <p:cNvPr id="35" name="Text 20">
            <a:extLst>
              <a:ext uri="{FF2B5EF4-FFF2-40B4-BE49-F238E27FC236}">
                <a16:creationId xmlns:a16="http://schemas.microsoft.com/office/drawing/2014/main" id="{7723BBF7-A68E-E5DC-345F-3196646BA866}"/>
              </a:ext>
            </a:extLst>
          </p:cNvPr>
          <p:cNvSpPr/>
          <p:nvPr/>
        </p:nvSpPr>
        <p:spPr>
          <a:xfrm>
            <a:off x="7909560" y="3859103"/>
            <a:ext cx="12893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Precision </a:t>
            </a:r>
            <a:r>
              <a:rPr lang="en-US" sz="1120" dirty="0" err="1">
                <a:solidFill>
                  <a:srgbClr val="B9B9B9"/>
                </a:solidFill>
              </a:rPr>
              <a:t>gloable</a:t>
            </a:r>
            <a:endParaRPr lang="en-US" sz="1120" dirty="0"/>
          </a:p>
        </p:txBody>
      </p:sp>
      <p:sp>
        <p:nvSpPr>
          <p:cNvPr id="36" name="Shape 21">
            <a:extLst>
              <a:ext uri="{FF2B5EF4-FFF2-40B4-BE49-F238E27FC236}">
                <a16:creationId xmlns:a16="http://schemas.microsoft.com/office/drawing/2014/main" id="{94FFDBF5-FA0B-267A-49CF-C5511F541479}"/>
              </a:ext>
            </a:extLst>
          </p:cNvPr>
          <p:cNvSpPr/>
          <p:nvPr/>
        </p:nvSpPr>
        <p:spPr>
          <a:xfrm>
            <a:off x="9564624" y="3383615"/>
            <a:ext cx="1508760" cy="896112"/>
          </a:xfrm>
          <a:prstGeom prst="roundRect">
            <a:avLst>
              <a:gd name="adj" fmla="val 8163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37" name="Shape 22">
            <a:extLst>
              <a:ext uri="{FF2B5EF4-FFF2-40B4-BE49-F238E27FC236}">
                <a16:creationId xmlns:a16="http://schemas.microsoft.com/office/drawing/2014/main" id="{5B5EF6F7-EFDF-4DDA-B143-87BD86CD9284}"/>
              </a:ext>
            </a:extLst>
          </p:cNvPr>
          <p:cNvSpPr/>
          <p:nvPr/>
        </p:nvSpPr>
        <p:spPr>
          <a:xfrm>
            <a:off x="9564624" y="3383615"/>
            <a:ext cx="150876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38" name="Text 23">
            <a:extLst>
              <a:ext uri="{FF2B5EF4-FFF2-40B4-BE49-F238E27FC236}">
                <a16:creationId xmlns:a16="http://schemas.microsoft.com/office/drawing/2014/main" id="{1EE91CEA-9195-42D8-8013-43F18A599BC4}"/>
              </a:ext>
            </a:extLst>
          </p:cNvPr>
          <p:cNvSpPr/>
          <p:nvPr/>
        </p:nvSpPr>
        <p:spPr>
          <a:xfrm>
            <a:off x="9656064" y="3520775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3F3F3"/>
                </a:solidFill>
              </a:rPr>
              <a:t>Appartement</a:t>
            </a:r>
            <a:endParaRPr lang="en-US" dirty="0"/>
          </a:p>
        </p:txBody>
      </p:sp>
      <p:sp>
        <p:nvSpPr>
          <p:cNvPr id="39" name="Text 24">
            <a:extLst>
              <a:ext uri="{FF2B5EF4-FFF2-40B4-BE49-F238E27FC236}">
                <a16:creationId xmlns:a16="http://schemas.microsoft.com/office/drawing/2014/main" id="{80639FC5-5B22-4E59-9582-6F3C53ADFF53}"/>
              </a:ext>
            </a:extLst>
          </p:cNvPr>
          <p:cNvSpPr/>
          <p:nvPr/>
        </p:nvSpPr>
        <p:spPr>
          <a:xfrm>
            <a:off x="9674352" y="3859103"/>
            <a:ext cx="12893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 err="1">
                <a:solidFill>
                  <a:srgbClr val="B9B9B9"/>
                </a:solidFill>
              </a:rPr>
              <a:t>Ont</a:t>
            </a:r>
            <a:r>
              <a:rPr lang="en-US" sz="1120" dirty="0">
                <a:solidFill>
                  <a:srgbClr val="B9B9B9"/>
                </a:solidFill>
              </a:rPr>
              <a:t> le Meilleur </a:t>
            </a:r>
            <a:r>
              <a:rPr lang="en-US" sz="1120" dirty="0" err="1">
                <a:solidFill>
                  <a:srgbClr val="B9B9B9"/>
                </a:solidFill>
              </a:rPr>
              <a:t>résultat</a:t>
            </a:r>
            <a:r>
              <a:rPr lang="en-US" sz="1120" dirty="0">
                <a:solidFill>
                  <a:srgbClr val="B9B9B9"/>
                </a:solidFill>
              </a:rPr>
              <a:t>.</a:t>
            </a:r>
            <a:endParaRPr lang="en-US" sz="1120" dirty="0"/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2CE6D23B-5F1B-92D1-04FB-D1B40D0080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76" y="1290452"/>
            <a:ext cx="6365805" cy="47224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 w="12700">
            <a:solidFill>
              <a:srgbClr val="1717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32004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F3F3"/>
                </a:solidFill>
              </a:rPr>
              <a:t>Précautions d’usage pour les équipes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12647" y="795528"/>
            <a:ext cx="5578355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3E3E3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04672" y="1417320"/>
            <a:ext cx="5212080" cy="4434840"/>
          </a:xfrm>
          <a:prstGeom prst="roundRect">
            <a:avLst>
              <a:gd name="adj" fmla="val 1649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91072" y="1417320"/>
            <a:ext cx="5102352" cy="4434840"/>
          </a:xfrm>
          <a:prstGeom prst="roundRect">
            <a:avLst>
              <a:gd name="adj" fmla="val 1649"/>
            </a:avLst>
          </a:prstGeom>
          <a:solidFill>
            <a:srgbClr val="2E2E2E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33271" y="1737360"/>
            <a:ext cx="309538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F9A78"/>
                </a:solidFill>
              </a:rPr>
              <a:t>Ce que le modèle fait bien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33272" y="2084832"/>
            <a:ext cx="4480560" cy="1554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Accélérer le tri initial des opportunités.</a:t>
            </a:r>
            <a:endParaRPr lang="en-US" sz="1700" dirty="0"/>
          </a:p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Séparer rapidement deux groupes cohérents sur l’échantillon.</a:t>
            </a:r>
            <a:endParaRPr lang="en-US" sz="1700" dirty="0"/>
          </a:p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Fournir un premier niveau d’aide à la qualification.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6519672" y="1737360"/>
            <a:ext cx="414437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F9A78"/>
                </a:solidFill>
              </a:rPr>
              <a:t>Ce qu’il ne faut pas lui demander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519672" y="2084832"/>
            <a:ext cx="4297680" cy="1554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Remplacer le jugement métier sur les biens atypiques.</a:t>
            </a:r>
            <a:endParaRPr lang="en-US" sz="1700" dirty="0"/>
          </a:p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Être interprété comme une vérité absolue.</a:t>
            </a:r>
            <a:endParaRPr lang="en-US" sz="1700" dirty="0"/>
          </a:p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Décider seul sans relecture humaine ciblée.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094825" y="6040938"/>
            <a:ext cx="1011943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Pré-tri utile, validation humaine indispensable.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0080" y="651052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F9A78"/>
                </a:solidFill>
              </a:rPr>
              <a:t>Sources notebook : n°38, n°40, n°41</a:t>
            </a:r>
            <a:endParaRPr lang="en-US" sz="850" dirty="0"/>
          </a:p>
        </p:txBody>
      </p:sp>
      <p:pic>
        <p:nvPicPr>
          <p:cNvPr id="16" name="Image 15" descr="Une image contenant texte, Police, diagramme, Graphique">
            <a:extLst>
              <a:ext uri="{FF2B5EF4-FFF2-40B4-BE49-F238E27FC236}">
                <a16:creationId xmlns:a16="http://schemas.microsoft.com/office/drawing/2014/main" id="{5FC9177D-574C-E201-C45D-D2ECE3517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701" y="33485"/>
            <a:ext cx="1947862" cy="928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 w="12700">
            <a:solidFill>
              <a:srgbClr val="1717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32004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F3F3"/>
                </a:solidFill>
              </a:rPr>
              <a:t>Bilan et intégration business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12648" y="795528"/>
            <a:ext cx="4260194" cy="54860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3E3E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1293874"/>
            <a:ext cx="814627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3F3F3"/>
                </a:solidFill>
              </a:rPr>
              <a:t>Comment intégrer ces résultats dans vos outils quotidiens 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2514600" y="3035808"/>
            <a:ext cx="1188720" cy="0"/>
          </a:xfrm>
          <a:prstGeom prst="line">
            <a:avLst/>
          </a:prstGeom>
          <a:noFill/>
          <a:ln w="12700">
            <a:solidFill>
              <a:srgbClr val="008F2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349240" y="3035808"/>
            <a:ext cx="1188720" cy="0"/>
          </a:xfrm>
          <a:prstGeom prst="line">
            <a:avLst/>
          </a:prstGeom>
          <a:noFill/>
          <a:ln w="12700">
            <a:solidFill>
              <a:srgbClr val="008F2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183880" y="3035808"/>
            <a:ext cx="1188720" cy="0"/>
          </a:xfrm>
          <a:prstGeom prst="line">
            <a:avLst/>
          </a:prstGeom>
          <a:noFill/>
          <a:ln w="12700">
            <a:solidFill>
              <a:srgbClr val="008F2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68680" y="2194560"/>
            <a:ext cx="1645920" cy="1737360"/>
          </a:xfrm>
          <a:prstGeom prst="roundRect">
            <a:avLst>
              <a:gd name="adj" fmla="val 4444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05840" y="2487168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1. Saisir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les données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78408" y="3017520"/>
            <a:ext cx="1426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B9B9B9"/>
                </a:solidFill>
              </a:rPr>
              <a:t>Ou importer les nouvelle données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703320" y="2194560"/>
            <a:ext cx="1645920" cy="1737360"/>
          </a:xfrm>
          <a:prstGeom prst="roundRect">
            <a:avLst>
              <a:gd name="adj" fmla="val 4444"/>
            </a:avLst>
          </a:prstGeom>
          <a:solidFill>
            <a:srgbClr val="2E2E2E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40480" y="2487168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2. Estimer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la valeur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3813048" y="3017520"/>
            <a:ext cx="1426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B9B9B9"/>
                </a:solidFill>
              </a:rPr>
              <a:t>Un ordre de grandeur pour prioriser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537960" y="2194560"/>
            <a:ext cx="1645920" cy="1737360"/>
          </a:xfrm>
          <a:prstGeom prst="roundRect">
            <a:avLst>
              <a:gd name="adj" fmla="val 4444"/>
            </a:avLst>
          </a:prstGeom>
          <a:solidFill>
            <a:srgbClr val="2E2E2E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675120" y="2487168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3. Pré-trier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la catégorie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6647688" y="3017520"/>
            <a:ext cx="1426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B9B9B9"/>
                </a:solidFill>
              </a:rPr>
              <a:t>Un premier tri entre deux familles de biens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9372600" y="2194560"/>
            <a:ext cx="1645920" cy="1737360"/>
          </a:xfrm>
          <a:prstGeom prst="roundRect">
            <a:avLst>
              <a:gd name="adj" fmla="val 4444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509760" y="2470898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4. validation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humaine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9482328" y="3017520"/>
            <a:ext cx="1426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B9B9B9"/>
                </a:solidFill>
              </a:rPr>
              <a:t>L’expertise métier tranche les cas sensibles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914400" y="5440680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30" b="1" dirty="0">
                <a:solidFill>
                  <a:srgbClr val="FFFFFF"/>
                </a:solidFill>
              </a:rPr>
              <a:t>Positionnement recommandé : intégrer ces algorithmes comme des briques d’aide à la décision, pas comme des remplaçants du jugement immobilier.</a:t>
            </a:r>
            <a:endParaRPr lang="en-US" sz="1630" dirty="0"/>
          </a:p>
        </p:txBody>
      </p:sp>
      <p:sp>
        <p:nvSpPr>
          <p:cNvPr id="25" name="Text 23"/>
          <p:cNvSpPr/>
          <p:nvPr/>
        </p:nvSpPr>
        <p:spPr>
          <a:xfrm>
            <a:off x="640080" y="651052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F9A78"/>
                </a:solidFill>
              </a:rPr>
              <a:t>Synthèse issue des résultats des parties 1 et 2</a:t>
            </a:r>
            <a:endParaRPr lang="en-US" sz="850" dirty="0"/>
          </a:p>
        </p:txBody>
      </p:sp>
      <p:pic>
        <p:nvPicPr>
          <p:cNvPr id="26" name="Image 25" descr="Une image contenant texte, Police, diagramme, Graphique">
            <a:extLst>
              <a:ext uri="{FF2B5EF4-FFF2-40B4-BE49-F238E27FC236}">
                <a16:creationId xmlns:a16="http://schemas.microsoft.com/office/drawing/2014/main" id="{849CEBE4-FA01-6762-7AB5-423A453F9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701" y="33485"/>
            <a:ext cx="1947862" cy="928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 w="12700">
            <a:solidFill>
              <a:srgbClr val="171717"/>
            </a:solidFill>
            <a:prstDash val="solid"/>
          </a:ln>
        </p:spPr>
        <p:txBody>
          <a:bodyPr/>
          <a:lstStyle/>
          <a:p>
            <a:endParaRPr lang="fr-FR" dirty="0"/>
          </a:p>
        </p:txBody>
      </p:sp>
      <p:sp>
        <p:nvSpPr>
          <p:cNvPr id="3" name="Text 1"/>
          <p:cNvSpPr/>
          <p:nvPr/>
        </p:nvSpPr>
        <p:spPr>
          <a:xfrm>
            <a:off x="594360" y="32004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F3F3"/>
                </a:solidFill>
              </a:rPr>
              <a:t>Contexte et enjeux de la mission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12648" y="795528"/>
            <a:ext cx="4838126" cy="54857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3E3E3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1188720"/>
            <a:ext cx="5212080" cy="4572000"/>
          </a:xfrm>
          <a:prstGeom prst="roundRect">
            <a:avLst>
              <a:gd name="adj" fmla="val 1600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053328" y="1188720"/>
            <a:ext cx="5440680" cy="4572000"/>
          </a:xfrm>
          <a:prstGeom prst="roundRect">
            <a:avLst>
              <a:gd name="adj" fmla="val 1600"/>
            </a:avLst>
          </a:prstGeom>
          <a:solidFill>
            <a:srgbClr val="2E2E2E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1444752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F9A78"/>
                </a:solidFill>
              </a:rPr>
              <a:t>Situation de départ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914400" y="1783080"/>
            <a:ext cx="4572000" cy="1965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L’entreprise doit récupérer de la trésorerie par la vente d’une partie de ses actifs.</a:t>
            </a:r>
            <a:endParaRPr lang="en-US" sz="1700" dirty="0"/>
          </a:p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Deux branches coexistent : l’offre Particuliers portée par Maxence et l’offre Corporate portée par Louise.</a:t>
            </a:r>
            <a:endParaRPr lang="en-US" sz="1700" dirty="0"/>
          </a:p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La demande initiale consiste à objectiver la décision par l’analyse des données.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6309360" y="1444752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F9A78"/>
                </a:solidFill>
              </a:rPr>
              <a:t>Objectifs de la mission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309360" y="1783080"/>
            <a:ext cx="45720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Comprendre l’évolution du marché parisien entre 2017 et 2021.</a:t>
            </a:r>
            <a:endParaRPr lang="en-US" sz="1700" dirty="0"/>
          </a:p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Estimer la valorisation future du portefeuille fin 2022.</a:t>
            </a:r>
            <a:endParaRPr lang="en-US" sz="1700" dirty="0"/>
          </a:p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Identifier le segment le plus pertinent à arbitrer.</a:t>
            </a:r>
            <a:endParaRPr lang="en-US" sz="1700" dirty="0"/>
          </a:p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Proposer un outil de pré-tri pour accélérer la qualification de nouveaux biens.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355080" y="4434840"/>
            <a:ext cx="1371600" cy="841248"/>
          </a:xfrm>
          <a:prstGeom prst="roundRect">
            <a:avLst>
              <a:gd name="adj" fmla="val 8696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55080" y="4434840"/>
            <a:ext cx="137160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86659" y="4636008"/>
            <a:ext cx="11521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2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6464808" y="4910328"/>
            <a:ext cx="11521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missions</a:t>
            </a:r>
            <a:endParaRPr lang="en-US" sz="1120" dirty="0"/>
          </a:p>
        </p:txBody>
      </p:sp>
      <p:sp>
        <p:nvSpPr>
          <p:cNvPr id="18" name="Shape 16"/>
          <p:cNvSpPr/>
          <p:nvPr/>
        </p:nvSpPr>
        <p:spPr>
          <a:xfrm>
            <a:off x="7973568" y="4434840"/>
            <a:ext cx="1508760" cy="841248"/>
          </a:xfrm>
          <a:prstGeom prst="roundRect">
            <a:avLst>
              <a:gd name="adj" fmla="val 8696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973568" y="4434840"/>
            <a:ext cx="150876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083296" y="4572000"/>
            <a:ext cx="128930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3F3F3"/>
                </a:solidFill>
              </a:rPr>
              <a:t>2017–2021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8083296" y="4910328"/>
            <a:ext cx="12893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historique</a:t>
            </a:r>
            <a:endParaRPr lang="en-US" sz="1120" dirty="0"/>
          </a:p>
        </p:txBody>
      </p:sp>
      <p:sp>
        <p:nvSpPr>
          <p:cNvPr id="22" name="Shape 20"/>
          <p:cNvSpPr/>
          <p:nvPr/>
        </p:nvSpPr>
        <p:spPr>
          <a:xfrm>
            <a:off x="9738360" y="443484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738360" y="4434840"/>
            <a:ext cx="132588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848088" y="4645152"/>
            <a:ext cx="11064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2022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9848088" y="4910328"/>
            <a:ext cx="11064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date cible</a:t>
            </a:r>
            <a:endParaRPr lang="en-US" sz="1120" dirty="0"/>
          </a:p>
        </p:txBody>
      </p:sp>
      <p:sp>
        <p:nvSpPr>
          <p:cNvPr id="26" name="Text 24"/>
          <p:cNvSpPr/>
          <p:nvPr/>
        </p:nvSpPr>
        <p:spPr>
          <a:xfrm>
            <a:off x="640080" y="651052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F9A78"/>
                </a:solidFill>
              </a:rPr>
              <a:t>Source : Script_P8</a:t>
            </a:r>
            <a:endParaRPr lang="en-US" sz="850" dirty="0"/>
          </a:p>
        </p:txBody>
      </p:sp>
      <p:pic>
        <p:nvPicPr>
          <p:cNvPr id="28" name="Image 27" descr="Une image contenant texte, Police, diagramme, Graphique">
            <a:extLst>
              <a:ext uri="{FF2B5EF4-FFF2-40B4-BE49-F238E27FC236}">
                <a16:creationId xmlns:a16="http://schemas.microsoft.com/office/drawing/2014/main" id="{BB8C5675-C838-C4BB-0CD6-03B7E0251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701" y="33485"/>
            <a:ext cx="1947862" cy="928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 w="12700">
            <a:solidFill>
              <a:srgbClr val="1717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32004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F3F3"/>
                </a:solidFill>
              </a:rPr>
              <a:t>Analyse du marché immobilier parisien (2017–2021)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12648" y="795527"/>
            <a:ext cx="7662672" cy="64007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2648" y="896112"/>
            <a:ext cx="9784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9B9B9"/>
                </a:solidFill>
              </a:rPr>
              <a:t>Tendances globales observées sur les appartements et les locaux commerciaux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3E3E3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188720"/>
            <a:ext cx="7818120" cy="4892040"/>
          </a:xfrm>
          <a:prstGeom prst="roundRect">
            <a:avLst>
              <a:gd name="adj" fmla="val 1495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pic>
        <p:nvPicPr>
          <p:cNvPr id="10" name="Image 0" descr="/mnt/data/p8_nb_outputs2/ndeg25_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474470"/>
            <a:ext cx="7406640" cy="432054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8641080" y="1188720"/>
            <a:ext cx="2834640" cy="4892040"/>
          </a:xfrm>
          <a:prstGeom prst="roundRect">
            <a:avLst>
              <a:gd name="adj" fmla="val 2581"/>
            </a:avLst>
          </a:prstGeom>
          <a:solidFill>
            <a:srgbClr val="2E2E2E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887968" y="144475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F9A78"/>
                </a:solidFill>
              </a:rPr>
              <a:t>Lecture métier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8887968" y="2125782"/>
            <a:ext cx="2240280" cy="1965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177165" indent="-177165">
              <a:buSzPct val="100000"/>
              <a:buChar char="•"/>
            </a:pPr>
            <a:r>
              <a:rPr lang="en-US" sz="1550" dirty="0">
                <a:solidFill>
                  <a:srgbClr val="F3F3F3"/>
                </a:solidFill>
              </a:rPr>
              <a:t>Le prix moyen au m² progresse nettement sur la période.</a:t>
            </a:r>
            <a:endParaRPr lang="en-US" sz="1550" dirty="0"/>
          </a:p>
          <a:p>
            <a:pPr marL="177165" indent="-177165">
              <a:buSzPct val="100000"/>
              <a:buChar char="•"/>
            </a:pPr>
            <a:r>
              <a:rPr lang="en-US" sz="1550" dirty="0">
                <a:solidFill>
                  <a:srgbClr val="F3F3F3"/>
                </a:solidFill>
              </a:rPr>
              <a:t>Les locaux commerciaux restent durablement au-dessus des appartements.</a:t>
            </a:r>
            <a:endParaRPr lang="en-US" sz="1550" dirty="0"/>
          </a:p>
          <a:p>
            <a:pPr marL="177165" indent="-177165">
              <a:buSzPct val="100000"/>
              <a:buChar char="•"/>
            </a:pPr>
            <a:r>
              <a:rPr lang="en-US" sz="1550" dirty="0">
                <a:solidFill>
                  <a:srgbClr val="F3F3F3"/>
                </a:solidFill>
              </a:rPr>
              <a:t>Le marché monte, mais pas de façon parfaitement linéaire.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8942832" y="4794049"/>
            <a:ext cx="960120" cy="868680"/>
          </a:xfrm>
          <a:prstGeom prst="roundRect">
            <a:avLst>
              <a:gd name="adj" fmla="val 8421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942832" y="4794049"/>
            <a:ext cx="96012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52560" y="4931209"/>
            <a:ext cx="7406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5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9052560" y="5269537"/>
            <a:ext cx="7406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années</a:t>
            </a:r>
            <a:endParaRPr lang="en-US" sz="1120" dirty="0"/>
          </a:p>
        </p:txBody>
      </p:sp>
      <p:sp>
        <p:nvSpPr>
          <p:cNvPr id="18" name="Shape 15"/>
          <p:cNvSpPr/>
          <p:nvPr/>
        </p:nvSpPr>
        <p:spPr>
          <a:xfrm>
            <a:off x="10040112" y="4794049"/>
            <a:ext cx="1143000" cy="868680"/>
          </a:xfrm>
          <a:prstGeom prst="roundRect">
            <a:avLst>
              <a:gd name="adj" fmla="val 8421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10040112" y="4794049"/>
            <a:ext cx="114300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149840" y="4931209"/>
            <a:ext cx="9235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26 180</a:t>
            </a:r>
            <a:endParaRPr lang="en-US" sz="2400" dirty="0"/>
          </a:p>
        </p:txBody>
      </p:sp>
      <p:sp>
        <p:nvSpPr>
          <p:cNvPr id="21" name="Text 18"/>
          <p:cNvSpPr/>
          <p:nvPr/>
        </p:nvSpPr>
        <p:spPr>
          <a:xfrm>
            <a:off x="10149840" y="5269537"/>
            <a:ext cx="9235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transactions</a:t>
            </a:r>
            <a:endParaRPr lang="en-US" sz="1120" dirty="0"/>
          </a:p>
        </p:txBody>
      </p:sp>
      <p:sp>
        <p:nvSpPr>
          <p:cNvPr id="22" name="Text 19"/>
          <p:cNvSpPr/>
          <p:nvPr/>
        </p:nvSpPr>
        <p:spPr>
          <a:xfrm>
            <a:off x="640080" y="651052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F9A78"/>
                </a:solidFill>
              </a:rPr>
              <a:t>Sources notebook : n°24, n°25</a:t>
            </a:r>
            <a:endParaRPr lang="en-US" sz="850" dirty="0"/>
          </a:p>
        </p:txBody>
      </p:sp>
      <p:pic>
        <p:nvPicPr>
          <p:cNvPr id="23" name="Image 22" descr="Une image contenant texte, Police, diagramme, Graphique">
            <a:extLst>
              <a:ext uri="{FF2B5EF4-FFF2-40B4-BE49-F238E27FC236}">
                <a16:creationId xmlns:a16="http://schemas.microsoft.com/office/drawing/2014/main" id="{AC3A63AC-B093-B49F-0B40-56DCE4DAF4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9701" y="33485"/>
            <a:ext cx="1947862" cy="928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 w="12700">
            <a:solidFill>
              <a:srgbClr val="1717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32004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F3F3"/>
                </a:solidFill>
              </a:rPr>
              <a:t>Dynamiques locales et critères de valeur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12647" y="795528"/>
            <a:ext cx="6085035" cy="45719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2648" y="896112"/>
            <a:ext cx="9784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9B9B9"/>
                </a:solidFill>
              </a:rPr>
              <a:t>Les écarts géographiques et la surface expliquent une grande partie de la valeur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3E3E3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188720"/>
            <a:ext cx="7498080" cy="4892040"/>
          </a:xfrm>
          <a:prstGeom prst="roundRect">
            <a:avLst>
              <a:gd name="adj" fmla="val 1495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pic>
        <p:nvPicPr>
          <p:cNvPr id="10" name="Image 0" descr="/mnt/data/p8_nb_outputs2/ndeg18_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581531"/>
            <a:ext cx="7086600" cy="413385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8275320" y="1188720"/>
            <a:ext cx="3273552" cy="4892040"/>
          </a:xfrm>
          <a:prstGeom prst="roundRect">
            <a:avLst>
              <a:gd name="adj" fmla="val 2235"/>
            </a:avLst>
          </a:prstGeom>
          <a:solidFill>
            <a:srgbClr val="2E2E2E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458200" y="1536192"/>
            <a:ext cx="1280160" cy="932688"/>
          </a:xfrm>
          <a:prstGeom prst="roundRect">
            <a:avLst>
              <a:gd name="adj" fmla="val 7843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458200" y="1536192"/>
            <a:ext cx="128016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18566" y="1673352"/>
            <a:ext cx="118357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13 795 €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8567928" y="2011680"/>
            <a:ext cx="1060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prix moyen au m² 2021 — 75006</a:t>
            </a:r>
            <a:endParaRPr lang="en-US" sz="1120" dirty="0"/>
          </a:p>
        </p:txBody>
      </p:sp>
      <p:sp>
        <p:nvSpPr>
          <p:cNvPr id="16" name="Shape 13"/>
          <p:cNvSpPr/>
          <p:nvPr/>
        </p:nvSpPr>
        <p:spPr>
          <a:xfrm>
            <a:off x="9893808" y="1536192"/>
            <a:ext cx="1280160" cy="932688"/>
          </a:xfrm>
          <a:prstGeom prst="roundRect">
            <a:avLst>
              <a:gd name="adj" fmla="val 7843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9893808" y="1536192"/>
            <a:ext cx="128016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03536" y="1673352"/>
            <a:ext cx="1060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8 829 €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10003536" y="2011680"/>
            <a:ext cx="1060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prix moyen au m² 2021 — 75019</a:t>
            </a:r>
            <a:endParaRPr lang="en-US" sz="1120" dirty="0"/>
          </a:p>
        </p:txBody>
      </p:sp>
      <p:sp>
        <p:nvSpPr>
          <p:cNvPr id="20" name="Shape 17"/>
          <p:cNvSpPr/>
          <p:nvPr/>
        </p:nvSpPr>
        <p:spPr>
          <a:xfrm>
            <a:off x="8458200" y="2924853"/>
            <a:ext cx="1280160" cy="932688"/>
          </a:xfrm>
          <a:prstGeom prst="roundRect">
            <a:avLst>
              <a:gd name="adj" fmla="val 7843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8458200" y="2924853"/>
            <a:ext cx="128016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567928" y="3062013"/>
            <a:ext cx="1060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0,9038</a:t>
            </a:r>
            <a:endParaRPr lang="en-US" sz="2400" dirty="0"/>
          </a:p>
        </p:txBody>
      </p:sp>
      <p:sp>
        <p:nvSpPr>
          <p:cNvPr id="23" name="Text 20"/>
          <p:cNvSpPr/>
          <p:nvPr/>
        </p:nvSpPr>
        <p:spPr>
          <a:xfrm>
            <a:off x="8567928" y="3400341"/>
            <a:ext cx="1060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corrélation date ↔ prix au m² (75006)</a:t>
            </a:r>
            <a:endParaRPr lang="en-US" sz="1120" dirty="0"/>
          </a:p>
        </p:txBody>
      </p:sp>
      <p:sp>
        <p:nvSpPr>
          <p:cNvPr id="24" name="Shape 21"/>
          <p:cNvSpPr/>
          <p:nvPr/>
        </p:nvSpPr>
        <p:spPr>
          <a:xfrm>
            <a:off x="9893808" y="2924853"/>
            <a:ext cx="1280160" cy="932688"/>
          </a:xfrm>
          <a:prstGeom prst="roundRect">
            <a:avLst>
              <a:gd name="adj" fmla="val 7843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9893808" y="2924853"/>
            <a:ext cx="128016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0003536" y="3062013"/>
            <a:ext cx="1060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3F3F3"/>
                </a:solidFill>
              </a:rPr>
              <a:t>0,9801</a:t>
            </a:r>
            <a:endParaRPr lang="en-US" sz="2400" dirty="0"/>
          </a:p>
        </p:txBody>
      </p:sp>
      <p:sp>
        <p:nvSpPr>
          <p:cNvPr id="27" name="Text 24"/>
          <p:cNvSpPr/>
          <p:nvPr/>
        </p:nvSpPr>
        <p:spPr>
          <a:xfrm>
            <a:off x="10003536" y="3400341"/>
            <a:ext cx="1060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corrélation surface ↔ valeur foncière</a:t>
            </a:r>
            <a:endParaRPr lang="en-US" sz="1120" dirty="0"/>
          </a:p>
        </p:txBody>
      </p:sp>
      <p:sp>
        <p:nvSpPr>
          <p:cNvPr id="28" name="Text 25"/>
          <p:cNvSpPr/>
          <p:nvPr/>
        </p:nvSpPr>
        <p:spPr>
          <a:xfrm>
            <a:off x="8485632" y="4374593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F9A78"/>
                </a:solidFill>
              </a:rPr>
              <a:t>Constat</a:t>
            </a:r>
            <a:endParaRPr lang="en-US" sz="1700" dirty="0"/>
          </a:p>
        </p:txBody>
      </p:sp>
      <p:sp>
        <p:nvSpPr>
          <p:cNvPr id="29" name="Text 26"/>
          <p:cNvSpPr/>
          <p:nvPr/>
        </p:nvSpPr>
        <p:spPr>
          <a:xfrm>
            <a:off x="8485632" y="4864608"/>
            <a:ext cx="2743200" cy="9144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165735" indent="-165735">
              <a:buSzPct val="100000"/>
              <a:buChar char="•"/>
            </a:pPr>
            <a:r>
              <a:rPr lang="en-US" sz="1450" dirty="0">
                <a:solidFill>
                  <a:srgbClr val="F3F3F3"/>
                </a:solidFill>
              </a:rPr>
              <a:t>Le code postal structure fortement le niveau de prix.</a:t>
            </a:r>
            <a:endParaRPr lang="en-US" sz="1450" dirty="0"/>
          </a:p>
          <a:p>
            <a:pPr marL="165735" indent="-165735">
              <a:buSzPct val="100000"/>
              <a:buChar char="•"/>
            </a:pPr>
            <a:r>
              <a:rPr lang="en-US" sz="1450" dirty="0">
                <a:solidFill>
                  <a:srgbClr val="F3F3F3"/>
                </a:solidFill>
              </a:rPr>
              <a:t>À bien comparable, la surface reste un facteur déterminant de la valeur.</a:t>
            </a:r>
            <a:endParaRPr lang="en-US" sz="1450" dirty="0"/>
          </a:p>
        </p:txBody>
      </p:sp>
      <p:sp>
        <p:nvSpPr>
          <p:cNvPr id="30" name="Text 27"/>
          <p:cNvSpPr/>
          <p:nvPr/>
        </p:nvSpPr>
        <p:spPr>
          <a:xfrm>
            <a:off x="640080" y="651052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F9A78"/>
                </a:solidFill>
              </a:rPr>
              <a:t>Sources notebook : n°18, n°21, n°22</a:t>
            </a:r>
            <a:endParaRPr lang="en-US" sz="850" dirty="0"/>
          </a:p>
        </p:txBody>
      </p:sp>
      <p:pic>
        <p:nvPicPr>
          <p:cNvPr id="31" name="Image 30" descr="Une image contenant texte, Police, diagramme, Graphique">
            <a:extLst>
              <a:ext uri="{FF2B5EF4-FFF2-40B4-BE49-F238E27FC236}">
                <a16:creationId xmlns:a16="http://schemas.microsoft.com/office/drawing/2014/main" id="{913B4C99-EDA1-D519-4401-04124D2A0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9701" y="33485"/>
            <a:ext cx="1947862" cy="928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171717"/>
          </a:solidFill>
          <a:ln w="12700">
            <a:solidFill>
              <a:srgbClr val="1717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32004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F3F3"/>
                </a:solidFill>
              </a:rPr>
              <a:t>Mon approche méthodologique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12647" y="795528"/>
            <a:ext cx="4865835" cy="45719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2648" y="896112"/>
            <a:ext cx="9784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9B9B9"/>
                </a:solidFill>
              </a:rPr>
              <a:t>La régression linéaire est utilisée comme première méthode de projection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3E3E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20041" y="1755648"/>
            <a:ext cx="5029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3F3F3"/>
                </a:solidFill>
              </a:rPr>
              <a:t>Comment prédire l’avenir à partir de l’historique ?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92084" y="2653523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B9B9B9"/>
                </a:solidFill>
              </a:rPr>
              <a:t>On entraîne d’abord un modèle sur le passé, puis on vérifie sa fiabilité sur des données plus récentes avant d’estimer le futur.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800100" y="3803904"/>
            <a:ext cx="1554480" cy="1463040"/>
          </a:xfrm>
          <a:prstGeom prst="chevron">
            <a:avLst/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37260" y="3968496"/>
            <a:ext cx="1143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Historique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2017–2021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873252" y="4462272"/>
            <a:ext cx="1243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30" dirty="0">
                <a:solidFill>
                  <a:srgbClr val="B9B9B9"/>
                </a:solidFill>
              </a:rPr>
              <a:t>Données utilisées</a:t>
            </a:r>
            <a:endParaRPr lang="en-US" sz="1130" dirty="0"/>
          </a:p>
          <a:p>
            <a:pPr marL="0" indent="0" algn="ctr">
              <a:buNone/>
            </a:pPr>
            <a:r>
              <a:rPr lang="en-US" sz="1130" dirty="0">
                <a:solidFill>
                  <a:srgbClr val="B9B9B9"/>
                </a:solidFill>
              </a:rPr>
              <a:t>pour apprendre</a:t>
            </a:r>
            <a:endParaRPr lang="en-US" sz="1130" dirty="0"/>
          </a:p>
        </p:txBody>
      </p:sp>
      <p:sp>
        <p:nvSpPr>
          <p:cNvPr id="14" name="Shape 12"/>
          <p:cNvSpPr/>
          <p:nvPr/>
        </p:nvSpPr>
        <p:spPr>
          <a:xfrm>
            <a:off x="2766060" y="3803904"/>
            <a:ext cx="1554480" cy="1463040"/>
          </a:xfrm>
          <a:prstGeom prst="chevron">
            <a:avLst/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903220" y="3968496"/>
            <a:ext cx="1143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Variables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retenues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2839212" y="4462272"/>
            <a:ext cx="1243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30" dirty="0">
                <a:solidFill>
                  <a:srgbClr val="B9B9B9"/>
                </a:solidFill>
              </a:rPr>
              <a:t>Date, surface, code postal</a:t>
            </a:r>
            <a:endParaRPr lang="en-US" sz="1130" dirty="0"/>
          </a:p>
          <a:p>
            <a:pPr marL="0" indent="0" algn="ctr">
              <a:buNone/>
            </a:pPr>
            <a:r>
              <a:rPr lang="en-US" sz="1130" dirty="0">
                <a:solidFill>
                  <a:srgbClr val="B9B9B9"/>
                </a:solidFill>
              </a:rPr>
              <a:t>et type de bien</a:t>
            </a:r>
            <a:endParaRPr lang="en-US" sz="1130" dirty="0"/>
          </a:p>
        </p:txBody>
      </p:sp>
      <p:sp>
        <p:nvSpPr>
          <p:cNvPr id="17" name="Shape 15"/>
          <p:cNvSpPr/>
          <p:nvPr/>
        </p:nvSpPr>
        <p:spPr>
          <a:xfrm>
            <a:off x="4732020" y="3803904"/>
            <a:ext cx="1554480" cy="1463040"/>
          </a:xfrm>
          <a:prstGeom prst="chevron">
            <a:avLst/>
          </a:prstGeom>
          <a:solidFill>
            <a:srgbClr val="35553C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32020" y="3931920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Split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chronologique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805172" y="4462272"/>
            <a:ext cx="1243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30" dirty="0">
                <a:solidFill>
                  <a:srgbClr val="B9B9B9"/>
                </a:solidFill>
              </a:rPr>
              <a:t>Apprentissage sur le passé</a:t>
            </a:r>
            <a:endParaRPr lang="en-US" sz="1130" dirty="0"/>
          </a:p>
          <a:p>
            <a:pPr marL="0" indent="0" algn="ctr">
              <a:buNone/>
            </a:pPr>
            <a:r>
              <a:rPr lang="en-US" sz="1130" dirty="0">
                <a:solidFill>
                  <a:srgbClr val="B9B9B9"/>
                </a:solidFill>
              </a:rPr>
              <a:t>→ test sur le présent</a:t>
            </a:r>
            <a:endParaRPr lang="en-US" sz="1130" dirty="0"/>
          </a:p>
        </p:txBody>
      </p:sp>
      <p:sp>
        <p:nvSpPr>
          <p:cNvPr id="20" name="Shape 18"/>
          <p:cNvSpPr/>
          <p:nvPr/>
        </p:nvSpPr>
        <p:spPr>
          <a:xfrm>
            <a:off x="6697980" y="3803904"/>
            <a:ext cx="1554480" cy="1463040"/>
          </a:xfrm>
          <a:prstGeom prst="chevron">
            <a:avLst/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35140" y="3968496"/>
            <a:ext cx="1143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Estimation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3F3F3"/>
                </a:solidFill>
              </a:rPr>
              <a:t>2022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771132" y="4462272"/>
            <a:ext cx="1243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30" dirty="0">
                <a:solidFill>
                  <a:srgbClr val="B9B9B9"/>
                </a:solidFill>
              </a:rPr>
              <a:t>Projection de la valeur</a:t>
            </a:r>
            <a:endParaRPr lang="en-US" sz="1130" dirty="0"/>
          </a:p>
          <a:p>
            <a:pPr marL="0" indent="0" algn="ctr">
              <a:buNone/>
            </a:pPr>
            <a:r>
              <a:rPr lang="en-US" sz="1130" dirty="0">
                <a:solidFill>
                  <a:srgbClr val="B9B9B9"/>
                </a:solidFill>
              </a:rPr>
              <a:t>du portefeuille</a:t>
            </a:r>
            <a:endParaRPr lang="en-US" sz="1130" dirty="0"/>
          </a:p>
        </p:txBody>
      </p:sp>
      <p:sp>
        <p:nvSpPr>
          <p:cNvPr id="23" name="Shape 21"/>
          <p:cNvSpPr/>
          <p:nvPr/>
        </p:nvSpPr>
        <p:spPr>
          <a:xfrm>
            <a:off x="8778240" y="1463040"/>
            <a:ext cx="2240280" cy="4160520"/>
          </a:xfrm>
          <a:prstGeom prst="roundRect">
            <a:avLst>
              <a:gd name="adj" fmla="val 3265"/>
            </a:avLst>
          </a:prstGeom>
          <a:solidFill>
            <a:srgbClr val="2E2E2E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034272" y="1691640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F9A78"/>
                </a:solidFill>
              </a:rPr>
              <a:t>Repères</a:t>
            </a:r>
            <a:endParaRPr lang="en-US" sz="1800" dirty="0"/>
          </a:p>
        </p:txBody>
      </p:sp>
      <p:sp>
        <p:nvSpPr>
          <p:cNvPr id="29" name="Shape 27"/>
          <p:cNvSpPr/>
          <p:nvPr/>
        </p:nvSpPr>
        <p:spPr>
          <a:xfrm>
            <a:off x="9035776" y="2262724"/>
            <a:ext cx="1645920" cy="841248"/>
          </a:xfrm>
          <a:prstGeom prst="roundRect">
            <a:avLst>
              <a:gd name="adj" fmla="val 8696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035776" y="2262724"/>
            <a:ext cx="164592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996983" y="2475054"/>
            <a:ext cx="168471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3F3F3"/>
                </a:solidFill>
              </a:rPr>
              <a:t>2017 → 2020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9145504" y="2738212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train</a:t>
            </a:r>
            <a:endParaRPr lang="en-US" sz="1120" dirty="0"/>
          </a:p>
        </p:txBody>
      </p:sp>
      <p:sp>
        <p:nvSpPr>
          <p:cNvPr id="33" name="Shape 31"/>
          <p:cNvSpPr/>
          <p:nvPr/>
        </p:nvSpPr>
        <p:spPr>
          <a:xfrm>
            <a:off x="9070848" y="4059936"/>
            <a:ext cx="1645920" cy="841248"/>
          </a:xfrm>
          <a:prstGeom prst="roundRect">
            <a:avLst>
              <a:gd name="adj" fmla="val 8696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070848" y="4059936"/>
            <a:ext cx="1645920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035776" y="4231654"/>
            <a:ext cx="168471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3F3F3"/>
                </a:solidFill>
              </a:rPr>
              <a:t>2020 → 2021</a:t>
            </a:r>
            <a:endParaRPr lang="en-US" sz="2000" dirty="0"/>
          </a:p>
        </p:txBody>
      </p:sp>
      <p:sp>
        <p:nvSpPr>
          <p:cNvPr id="36" name="Text 34"/>
          <p:cNvSpPr/>
          <p:nvPr/>
        </p:nvSpPr>
        <p:spPr>
          <a:xfrm>
            <a:off x="9180576" y="4535424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B9B9B9"/>
                </a:solidFill>
              </a:rPr>
              <a:t>test</a:t>
            </a:r>
            <a:endParaRPr lang="en-US" sz="1120" dirty="0"/>
          </a:p>
        </p:txBody>
      </p:sp>
      <p:sp>
        <p:nvSpPr>
          <p:cNvPr id="37" name="Text 35"/>
          <p:cNvSpPr/>
          <p:nvPr/>
        </p:nvSpPr>
        <p:spPr>
          <a:xfrm>
            <a:off x="640080" y="651052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F9A78"/>
                </a:solidFill>
              </a:rPr>
              <a:t>Sources notebook : n°26, n°27, n°29</a:t>
            </a:r>
            <a:endParaRPr lang="en-US" sz="850" dirty="0"/>
          </a:p>
        </p:txBody>
      </p:sp>
      <p:pic>
        <p:nvPicPr>
          <p:cNvPr id="38" name="Image 37" descr="Une image contenant texte, Police, diagramme, Graphique">
            <a:extLst>
              <a:ext uri="{FF2B5EF4-FFF2-40B4-BE49-F238E27FC236}">
                <a16:creationId xmlns:a16="http://schemas.microsoft.com/office/drawing/2014/main" id="{DB9ECCCD-F374-F5D3-DE67-FDF3CB342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701" y="33485"/>
            <a:ext cx="1947862" cy="928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94360" y="32004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F3F3"/>
                </a:solidFill>
              </a:rPr>
              <a:t>Prédiction de la valorisation de votre portefeuille (fin 2022)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12647" y="795527"/>
            <a:ext cx="8661981" cy="64009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2648" y="896112"/>
            <a:ext cx="9784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9B9B9"/>
                </a:solidFill>
              </a:rPr>
              <a:t>Projection réalisée au 31/12/2022 sur le portefeuille préparé dans le notebook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3E3E3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9808" y="1417320"/>
            <a:ext cx="5166360" cy="4160520"/>
          </a:xfrm>
          <a:prstGeom prst="roundRect">
            <a:avLst>
              <a:gd name="adj" fmla="val 1758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417320"/>
            <a:ext cx="5166360" cy="4160520"/>
          </a:xfrm>
          <a:prstGeom prst="roundRect">
            <a:avLst>
              <a:gd name="adj" fmla="val 1758"/>
            </a:avLst>
          </a:prstGeom>
          <a:solidFill>
            <a:srgbClr val="2E2E2E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05840" y="2551018"/>
            <a:ext cx="4617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F9A78"/>
                </a:solidFill>
              </a:rPr>
              <a:t>Segment Particuliers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008218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100" b="1" dirty="0">
                <a:solidFill>
                  <a:srgbClr val="F3F3F3"/>
                </a:solidFill>
              </a:rPr>
              <a:t>66,62 M€</a:t>
            </a:r>
            <a:endParaRPr lang="en-US" sz="3100" dirty="0"/>
          </a:p>
        </p:txBody>
      </p:sp>
      <p:sp>
        <p:nvSpPr>
          <p:cNvPr id="13" name="Text 11"/>
          <p:cNvSpPr/>
          <p:nvPr/>
        </p:nvSpPr>
        <p:spPr>
          <a:xfrm>
            <a:off x="1097280" y="3675730"/>
            <a:ext cx="4434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9B9B9"/>
                </a:solidFill>
              </a:rPr>
              <a:t>154 biens projetés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B9B9B9"/>
                </a:solidFill>
              </a:rPr>
              <a:t>Valeur moyenne estimée : 432 567 €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686204" y="2548622"/>
            <a:ext cx="4617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F9A78"/>
                </a:solidFill>
              </a:rPr>
              <a:t>Segment Corporate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686204" y="3005822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100" b="1" dirty="0">
                <a:solidFill>
                  <a:srgbClr val="F3F3F3"/>
                </a:solidFill>
              </a:rPr>
              <a:t>89,73 M€</a:t>
            </a:r>
            <a:endParaRPr lang="en-US" sz="3100" dirty="0"/>
          </a:p>
        </p:txBody>
      </p:sp>
      <p:sp>
        <p:nvSpPr>
          <p:cNvPr id="16" name="Text 14"/>
          <p:cNvSpPr/>
          <p:nvPr/>
        </p:nvSpPr>
        <p:spPr>
          <a:xfrm>
            <a:off x="6777644" y="3673334"/>
            <a:ext cx="4434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9B9B9"/>
                </a:solidFill>
              </a:rPr>
              <a:t>119 biens projetés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B9B9B9"/>
                </a:solidFill>
              </a:rPr>
              <a:t>Valeur moyenne estimée : 754 014 €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14400" y="5897880"/>
            <a:ext cx="10241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</a:rPr>
              <a:t>Lecture immédiate : le segment Corporate concentre davantage de valeur à la date cible.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640080" y="651052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F9A78"/>
                </a:solidFill>
              </a:rPr>
              <a:t>Sources notebook : n°30, n°31, n°32, n°33, n°34, n°35, n°36</a:t>
            </a:r>
            <a:endParaRPr lang="en-US" sz="850" dirty="0"/>
          </a:p>
        </p:txBody>
      </p:sp>
      <p:pic>
        <p:nvPicPr>
          <p:cNvPr id="19" name="Image 18" descr="Une image contenant texte, Police, diagramme, Graphique">
            <a:extLst>
              <a:ext uri="{FF2B5EF4-FFF2-40B4-BE49-F238E27FC236}">
                <a16:creationId xmlns:a16="http://schemas.microsoft.com/office/drawing/2014/main" id="{B4AB1263-F1BF-7952-5F19-18DC90AF0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701" y="33485"/>
            <a:ext cx="1947862" cy="928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 w="12700">
            <a:solidFill>
              <a:srgbClr val="1717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32004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F3F3"/>
                </a:solidFill>
              </a:rPr>
              <a:t>Recommandations stratégiques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12648" y="795528"/>
            <a:ext cx="4766874" cy="45719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2648" y="896112"/>
            <a:ext cx="9784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9B9B9"/>
                </a:solidFill>
              </a:rPr>
              <a:t>La valeur et la liquidité n’orientent pas nécessairement vers le même arbitrage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3E3E3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188720"/>
            <a:ext cx="5440680" cy="4718303"/>
          </a:xfrm>
          <a:prstGeom prst="roundRect">
            <a:avLst>
              <a:gd name="adj" fmla="val 1495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309360" y="1188720"/>
            <a:ext cx="5212080" cy="4718303"/>
          </a:xfrm>
          <a:prstGeom prst="roundRect">
            <a:avLst>
              <a:gd name="adj" fmla="val 1495"/>
            </a:avLst>
          </a:prstGeom>
          <a:solidFill>
            <a:srgbClr val="2E2E2E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96112" y="146304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F9A78"/>
                </a:solidFill>
              </a:rPr>
              <a:t>En lecture de valeur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311929" y="1273382"/>
            <a:ext cx="2560320" cy="1691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177165" indent="-177165">
              <a:buSzPct val="100000"/>
              <a:buChar char="•"/>
            </a:pPr>
            <a:r>
              <a:rPr lang="en-US" sz="1300" dirty="0">
                <a:solidFill>
                  <a:srgbClr val="F3F3F3"/>
                </a:solidFill>
              </a:rPr>
              <a:t>Le Corporate ressort comme le segment le plus valorisé en fin 2022.</a:t>
            </a:r>
            <a:endParaRPr lang="en-US" sz="1300" dirty="0"/>
          </a:p>
          <a:p>
            <a:pPr marL="177165" indent="-177165">
              <a:buSzPct val="100000"/>
              <a:buChar char="•"/>
            </a:pPr>
            <a:r>
              <a:rPr lang="en-US" sz="1300" dirty="0">
                <a:solidFill>
                  <a:srgbClr val="F3F3F3"/>
                </a:solidFill>
              </a:rPr>
              <a:t>Il concentre moins de biens mais une valeur unitaire plus élevée.</a:t>
            </a:r>
            <a:endParaRPr lang="en-US" sz="1300" dirty="0"/>
          </a:p>
          <a:p>
            <a:pPr marL="177165" indent="-177165">
              <a:buSzPct val="100000"/>
              <a:buChar char="•"/>
            </a:pPr>
            <a:r>
              <a:rPr lang="en-US" sz="1300" dirty="0">
                <a:solidFill>
                  <a:srgbClr val="F3F3F3"/>
                </a:solidFill>
              </a:rPr>
              <a:t>Si l’objectif est de préserver la valeur, c’est le segment à regarder en priorité.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537960" y="146304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F9A78"/>
                </a:solidFill>
              </a:rPr>
              <a:t>En lecture de liquidité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8778240" y="1446743"/>
            <a:ext cx="2560320" cy="17373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177165" indent="-177165">
              <a:buSzPct val="100000"/>
              <a:buChar char="•"/>
            </a:pPr>
            <a:r>
              <a:rPr lang="en-US" sz="1300" dirty="0">
                <a:solidFill>
                  <a:srgbClr val="F3F3F3"/>
                </a:solidFill>
              </a:rPr>
              <a:t>Le marché des appartements montre historiquement un volume de transactions bien supérieur.</a:t>
            </a:r>
            <a:endParaRPr lang="en-US" sz="1300" dirty="0"/>
          </a:p>
          <a:p>
            <a:pPr marL="177165" indent="-177165">
              <a:buSzPct val="100000"/>
              <a:buChar char="•"/>
            </a:pPr>
            <a:r>
              <a:rPr lang="en-US" sz="1300" dirty="0">
                <a:solidFill>
                  <a:srgbClr val="F3F3F3"/>
                </a:solidFill>
              </a:rPr>
              <a:t>Le segment Particuliers peut donc offrir une profondeur de marché plus confortable.</a:t>
            </a:r>
            <a:endParaRPr lang="en-US" sz="1300" dirty="0"/>
          </a:p>
          <a:p>
            <a:pPr marL="177165" indent="-177165">
              <a:buSzPct val="100000"/>
              <a:buChar char="•"/>
            </a:pPr>
            <a:r>
              <a:rPr lang="en-US" sz="1300" dirty="0">
                <a:solidFill>
                  <a:srgbClr val="F3F3F3"/>
                </a:solidFill>
              </a:rPr>
              <a:t>La décision dépend du compromis recherché entre valeur et vitesse de cession.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594360" y="6025896"/>
            <a:ext cx="10927080" cy="4114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20" b="1" dirty="0">
                <a:solidFill>
                  <a:srgbClr val="FFFFFF"/>
                </a:solidFill>
              </a:rPr>
              <a:t>Utiliser la valorisation pour prioriser, puis compléter l’arbitrage par une lecture du volume de marché.</a:t>
            </a:r>
            <a:endParaRPr lang="en-US" sz="1320" dirty="0"/>
          </a:p>
        </p:txBody>
      </p:sp>
      <p:sp>
        <p:nvSpPr>
          <p:cNvPr id="18" name="Text 14"/>
          <p:cNvSpPr/>
          <p:nvPr/>
        </p:nvSpPr>
        <p:spPr>
          <a:xfrm>
            <a:off x="640080" y="651052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F9A78"/>
                </a:solidFill>
              </a:rPr>
              <a:t>Sources notebook : n°36, n°42, n°43, n°44</a:t>
            </a:r>
            <a:endParaRPr lang="en-US" sz="850" dirty="0"/>
          </a:p>
        </p:txBody>
      </p:sp>
      <p:pic>
        <p:nvPicPr>
          <p:cNvPr id="19" name="Image 18" descr="Une image contenant texte, Police, diagramme, Graphique">
            <a:extLst>
              <a:ext uri="{FF2B5EF4-FFF2-40B4-BE49-F238E27FC236}">
                <a16:creationId xmlns:a16="http://schemas.microsoft.com/office/drawing/2014/main" id="{E0744B66-5762-E545-E668-8E3B2D444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701" y="33485"/>
            <a:ext cx="1947862" cy="92865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60EE4FF-4692-149A-6B9D-BD47CF9CCC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040" y="3778522"/>
            <a:ext cx="4459778" cy="201304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E7C5AE4-DC3C-B54B-E906-6F32BFF18A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6302" y="3757167"/>
            <a:ext cx="4583875" cy="20557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 w="12700">
            <a:solidFill>
              <a:srgbClr val="1717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32004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F3F3"/>
                </a:solidFill>
              </a:rPr>
              <a:t>Fiabilité et limites de nos estimations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12647" y="795528"/>
            <a:ext cx="5586271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2648" y="896112"/>
            <a:ext cx="9784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9B9B9"/>
                </a:solidFill>
              </a:rPr>
              <a:t>Le notebook montre pourquoi la régression linéaire n’est pas suffisante ici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3E3E3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1280160"/>
            <a:ext cx="3383280" cy="4206240"/>
          </a:xfrm>
          <a:prstGeom prst="roundRect">
            <a:avLst>
              <a:gd name="adj" fmla="val 2162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07408" y="1280160"/>
            <a:ext cx="3383280" cy="4206240"/>
          </a:xfrm>
          <a:prstGeom prst="roundRect">
            <a:avLst>
              <a:gd name="adj" fmla="val 2162"/>
            </a:avLst>
          </a:prstGeom>
          <a:solidFill>
            <a:srgbClr val="2E2E2E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083296" y="1280160"/>
            <a:ext cx="3401568" cy="4206240"/>
          </a:xfrm>
          <a:prstGeom prst="roundRect">
            <a:avLst>
              <a:gd name="adj" fmla="val 2151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328254" y="1632896"/>
            <a:ext cx="254310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F9A78"/>
                </a:solidFill>
              </a:rPr>
              <a:t>1ʳᵉ approche testée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05840" y="2685803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3F3F3"/>
                </a:solidFill>
              </a:rPr>
              <a:t>Régression</a:t>
            </a:r>
            <a:endParaRPr lang="en-US" sz="2600" dirty="0"/>
          </a:p>
          <a:p>
            <a:pPr marL="0" indent="0" algn="ctr">
              <a:buNone/>
            </a:pPr>
            <a:r>
              <a:rPr lang="en-US" sz="2600" b="1" dirty="0">
                <a:solidFill>
                  <a:srgbClr val="F3F3F3"/>
                </a:solidFill>
              </a:rPr>
              <a:t>linéaire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005840" y="3508763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B7878"/>
                </a:solidFill>
              </a:rPr>
              <a:t>16,71 %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1051560" y="4505181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B9B9B9"/>
                </a:solidFill>
              </a:rPr>
              <a:t>Erreur moyenne sur le jeu de test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B9B9B9"/>
                </a:solidFill>
              </a:rPr>
              <a:t>→ au-dessus du seuil de 10 %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254436" y="1567027"/>
            <a:ext cx="26200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F9A78"/>
                </a:solidFill>
              </a:rPr>
              <a:t>Modèle retenu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769967" y="2670048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3F3F3"/>
                </a:solidFill>
              </a:rPr>
              <a:t>Forêt</a:t>
            </a:r>
            <a:endParaRPr lang="en-US" sz="2600" dirty="0"/>
          </a:p>
          <a:p>
            <a:pPr marL="0" indent="0" algn="ctr">
              <a:buNone/>
            </a:pPr>
            <a:r>
              <a:rPr lang="en-US" sz="2600" b="1" dirty="0">
                <a:solidFill>
                  <a:srgbClr val="F3F3F3"/>
                </a:solidFill>
              </a:rPr>
              <a:t>aléatoire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4769967" y="3493008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8F26"/>
                </a:solidFill>
              </a:rPr>
              <a:t>3,20 %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4846320" y="4505814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B9B9B9"/>
                </a:solidFill>
              </a:rPr>
              <a:t>Erreur moyenne finale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B9B9B9"/>
                </a:solidFill>
              </a:rPr>
              <a:t>→ conforme à l’objectif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321040" y="1572768"/>
            <a:ext cx="29961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F9A78"/>
                </a:solidFill>
              </a:rPr>
              <a:t>Contrôle du risque d’overfit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442960" y="2304288"/>
            <a:ext cx="2743200" cy="1828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177165" indent="-177165">
              <a:buSzPct val="100000"/>
              <a:buChar char="•"/>
            </a:pPr>
            <a:r>
              <a:rPr lang="en-US" sz="1550" dirty="0">
                <a:solidFill>
                  <a:srgbClr val="F3F3F3"/>
                </a:solidFill>
              </a:rPr>
              <a:t>MAPE train : 0,75 %</a:t>
            </a:r>
            <a:endParaRPr lang="en-US" sz="1550" dirty="0"/>
          </a:p>
          <a:p>
            <a:pPr marL="177165" indent="-177165">
              <a:buSzPct val="100000"/>
              <a:buChar char="•"/>
            </a:pPr>
            <a:r>
              <a:rPr lang="en-US" sz="1550" dirty="0">
                <a:solidFill>
                  <a:srgbClr val="F3F3F3"/>
                </a:solidFill>
              </a:rPr>
              <a:t>MAPE test : 3,20 %</a:t>
            </a:r>
            <a:endParaRPr lang="en-US" sz="1550" dirty="0"/>
          </a:p>
          <a:p>
            <a:pPr marL="177165" indent="-177165">
              <a:buSzPct val="100000"/>
              <a:buChar char="•"/>
            </a:pPr>
            <a:r>
              <a:rPr lang="en-US" sz="1550" dirty="0">
                <a:solidFill>
                  <a:srgbClr val="F3F3F3"/>
                </a:solidFill>
              </a:rPr>
              <a:t>R² train : 0,9856</a:t>
            </a:r>
            <a:endParaRPr lang="en-US" sz="1550" dirty="0"/>
          </a:p>
          <a:p>
            <a:pPr marL="177165" indent="-177165">
              <a:buSzPct val="100000"/>
              <a:buChar char="•"/>
            </a:pPr>
            <a:r>
              <a:rPr lang="en-US" sz="1550" dirty="0">
                <a:solidFill>
                  <a:srgbClr val="F3F3F3"/>
                </a:solidFill>
              </a:rPr>
              <a:t>R² test : 0,9820</a:t>
            </a:r>
            <a:endParaRPr lang="en-US" sz="1550" dirty="0"/>
          </a:p>
          <a:p>
            <a:pPr marL="177165" indent="-177165">
              <a:buSzPct val="100000"/>
              <a:buChar char="•"/>
            </a:pPr>
            <a:r>
              <a:rPr lang="en-US" sz="1550" dirty="0">
                <a:solidFill>
                  <a:srgbClr val="F3F3F3"/>
                </a:solidFill>
              </a:rPr>
              <a:t>Les performances restent très proches entre train et test.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960120" y="5669280"/>
            <a:ext cx="10195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B9B9B9"/>
                </a:solidFill>
              </a:rPr>
              <a:t>Limites : état du bien, étage, vue, environnement immédiat et autres facteurs de marché restent hors modèle.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640080" y="651052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F9A78"/>
                </a:solidFill>
              </a:rPr>
              <a:t>Sources notebook : n°29, n°Exemple contrôle, commentaires après n°29</a:t>
            </a:r>
            <a:endParaRPr lang="en-US" sz="850" dirty="0"/>
          </a:p>
        </p:txBody>
      </p:sp>
      <p:pic>
        <p:nvPicPr>
          <p:cNvPr id="24" name="Image 23" descr="Une image contenant texte, Police, diagramme, Graphique">
            <a:extLst>
              <a:ext uri="{FF2B5EF4-FFF2-40B4-BE49-F238E27FC236}">
                <a16:creationId xmlns:a16="http://schemas.microsoft.com/office/drawing/2014/main" id="{8890D7F0-3534-1388-D0D3-61C870756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701" y="33485"/>
            <a:ext cx="1947862" cy="928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 w="12700">
            <a:solidFill>
              <a:srgbClr val="1717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32004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F3F3"/>
                </a:solidFill>
              </a:rPr>
              <a:t>Le nouveau défi de la branche Corporate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12647" y="795528"/>
            <a:ext cx="5997949" cy="54864"/>
          </a:xfrm>
          <a:prstGeom prst="rect">
            <a:avLst/>
          </a:prstGeom>
          <a:solidFill>
            <a:srgbClr val="008F26"/>
          </a:solidFill>
          <a:ln w="12700">
            <a:solidFill>
              <a:srgbClr val="008F2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3E3E3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49808" y="1325880"/>
            <a:ext cx="5212080" cy="4526280"/>
          </a:xfrm>
          <a:prstGeom prst="roundRect">
            <a:avLst>
              <a:gd name="adj" fmla="val 1616"/>
            </a:avLst>
          </a:prstGeom>
          <a:solidFill>
            <a:srgbClr val="242424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36208" y="1325880"/>
            <a:ext cx="5212080" cy="4526280"/>
          </a:xfrm>
          <a:prstGeom prst="roundRect">
            <a:avLst>
              <a:gd name="adj" fmla="val 1616"/>
            </a:avLst>
          </a:prstGeom>
          <a:solidFill>
            <a:srgbClr val="2E2E2E"/>
          </a:solidFill>
          <a:ln w="12700">
            <a:solidFill>
              <a:srgbClr val="3E3E3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645920"/>
            <a:ext cx="306193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F9A78"/>
                </a:solidFill>
              </a:rPr>
              <a:t>Problème rencontré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87552" y="2642854"/>
            <a:ext cx="4572000" cy="1920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Lorsqu’une opportunité d’achat arrive, les équipes connaissent souvent la localisation, la surface et le prix potentiel.</a:t>
            </a:r>
            <a:endParaRPr lang="en-US" sz="1700" dirty="0"/>
          </a:p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En revanche, la nature exacte du bien n’est pas toujours identifiée assez vite.</a:t>
            </a:r>
            <a:endParaRPr lang="en-US" sz="1700" dirty="0"/>
          </a:p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Cette étape ralentit l’analyse des dossiers et le passage à la décision.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6473952" y="164592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F9A78"/>
                </a:solidFill>
              </a:rPr>
              <a:t>Objectif visé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762918" y="2514600"/>
            <a:ext cx="4389120" cy="1828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Automatiser un premier tri entre appartements et locaux commerciaux.</a:t>
            </a:r>
            <a:endParaRPr lang="en-US" sz="1700" dirty="0"/>
          </a:p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Faire gagner du temps aux conseillers sans remplacer leur expertise.</a:t>
            </a:r>
            <a:endParaRPr lang="en-US" sz="1700" dirty="0"/>
          </a:p>
          <a:p>
            <a:pPr marL="194310" indent="-194310">
              <a:buSzPct val="100000"/>
              <a:buChar char="•"/>
            </a:pPr>
            <a:r>
              <a:rPr lang="en-US" sz="1700" dirty="0">
                <a:solidFill>
                  <a:srgbClr val="F3F3F3"/>
                </a:solidFill>
              </a:rPr>
              <a:t>Utiliser la donnée comme filtre de pré-qualification.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40080" y="651052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F9A78"/>
                </a:solidFill>
              </a:rPr>
              <a:t>Source : Script_P8</a:t>
            </a:r>
            <a:endParaRPr lang="en-US" sz="850" dirty="0"/>
          </a:p>
        </p:txBody>
      </p:sp>
      <p:pic>
        <p:nvPicPr>
          <p:cNvPr id="15" name="Image 14" descr="Une image contenant texte, Police, diagramme, Graphique">
            <a:extLst>
              <a:ext uri="{FF2B5EF4-FFF2-40B4-BE49-F238E27FC236}">
                <a16:creationId xmlns:a16="http://schemas.microsoft.com/office/drawing/2014/main" id="{EFA38AA4-B8AF-4E89-98EB-67484FEC2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701" y="33485"/>
            <a:ext cx="1947862" cy="928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1236</Words>
  <Application>Microsoft Office PowerPoint</Application>
  <PresentationFormat>Grand écran</PresentationFormat>
  <Paragraphs>209</Paragraphs>
  <Slides>13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5" baseType="lpstr"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Plus Beaux Logis de Paris</dc:title>
  <dc:subject>Projet 8</dc:subject>
  <dc:creator>OpenAI</dc:creator>
  <cp:lastModifiedBy>res.yann@gmail.com</cp:lastModifiedBy>
  <cp:revision>12</cp:revision>
  <dcterms:created xsi:type="dcterms:W3CDTF">2026-04-05T17:55:34Z</dcterms:created>
  <dcterms:modified xsi:type="dcterms:W3CDTF">2026-04-05T20:04:09Z</dcterms:modified>
</cp:coreProperties>
</file>