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0B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125" d="100"/>
          <a:sy n="125" d="100"/>
        </p:scale>
        <p:origin x="1620" y="8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232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solidFill>
            <a:prstDash val="solid"/>
          </a:ln>
        </p:spPr>
      </p:sp>
      <p:sp>
        <p:nvSpPr>
          <p:cNvPr id="3" name="Shape 1"/>
          <p:cNvSpPr/>
          <p:nvPr/>
        </p:nvSpPr>
        <p:spPr>
          <a:xfrm>
            <a:off x="0" y="0"/>
            <a:ext cx="12191695" cy="182880"/>
          </a:xfrm>
          <a:prstGeom prst="rect">
            <a:avLst/>
          </a:prstGeom>
          <a:solidFill>
            <a:srgbClr val="A60D2D"/>
          </a:solidFill>
          <a:ln w="12700">
            <a:solidFill>
              <a:srgbClr val="A60D2D"/>
            </a:solidFill>
            <a:prstDash val="solid"/>
          </a:ln>
        </p:spPr>
      </p:sp>
      <p:sp>
        <p:nvSpPr>
          <p:cNvPr id="4" name="Shape 2"/>
          <p:cNvSpPr/>
          <p:nvPr/>
        </p:nvSpPr>
        <p:spPr>
          <a:xfrm>
            <a:off x="0" y="6263640"/>
            <a:ext cx="12191695" cy="594360"/>
          </a:xfrm>
          <a:prstGeom prst="rect">
            <a:avLst/>
          </a:prstGeom>
          <a:solidFill>
            <a:srgbClr val="F6F3F4"/>
          </a:solidFill>
          <a:ln w="12700">
            <a:solidFill>
              <a:srgbClr val="F6F3F4"/>
            </a:solidFill>
            <a:prstDash val="solid"/>
          </a:ln>
        </p:spPr>
      </p:sp>
      <p:sp>
        <p:nvSpPr>
          <p:cNvPr id="5" name="Text 3"/>
          <p:cNvSpPr/>
          <p:nvPr/>
        </p:nvSpPr>
        <p:spPr>
          <a:xfrm>
            <a:off x="685800" y="1417320"/>
            <a:ext cx="6675120" cy="658368"/>
          </a:xfrm>
          <a:prstGeom prst="rect">
            <a:avLst/>
          </a:prstGeom>
          <a:noFill/>
          <a:ln/>
        </p:spPr>
        <p:txBody>
          <a:bodyPr wrap="square" lIns="0" tIns="0" rIns="0" bIns="0" rtlCol="0" anchor="ctr"/>
          <a:lstStyle/>
          <a:p>
            <a:pPr marL="0" indent="0">
              <a:buNone/>
            </a:pPr>
            <a:r>
              <a:rPr lang="en-US" sz="4000" b="1" dirty="0">
                <a:solidFill>
                  <a:srgbClr val="2D2D2D"/>
                </a:solidFill>
              </a:rPr>
              <a:t>Projet Bottleneck</a:t>
            </a:r>
            <a:endParaRPr lang="en-US" sz="4000" dirty="0"/>
          </a:p>
        </p:txBody>
      </p:sp>
      <p:sp>
        <p:nvSpPr>
          <p:cNvPr id="6" name="Text 4"/>
          <p:cNvSpPr/>
          <p:nvPr/>
        </p:nvSpPr>
        <p:spPr>
          <a:xfrm>
            <a:off x="713232" y="2121408"/>
            <a:ext cx="7498080" cy="292608"/>
          </a:xfrm>
          <a:prstGeom prst="rect">
            <a:avLst/>
          </a:prstGeom>
          <a:noFill/>
          <a:ln/>
        </p:spPr>
        <p:txBody>
          <a:bodyPr wrap="square" lIns="0" tIns="0" rIns="0" bIns="0" rtlCol="0" anchor="ctr"/>
          <a:lstStyle/>
          <a:p>
            <a:pPr marL="0" indent="0">
              <a:buNone/>
            </a:pPr>
            <a:r>
              <a:rPr lang="en-US" sz="1500" dirty="0">
                <a:solidFill>
                  <a:srgbClr val="6A6A6A"/>
                </a:solidFill>
              </a:rPr>
              <a:t>Soutenance — Business Intelligence Analyst</a:t>
            </a:r>
            <a:endParaRPr lang="en-US" sz="1500" dirty="0"/>
          </a:p>
        </p:txBody>
      </p:sp>
      <p:sp>
        <p:nvSpPr>
          <p:cNvPr id="7" name="Shape 5"/>
          <p:cNvSpPr/>
          <p:nvPr/>
        </p:nvSpPr>
        <p:spPr>
          <a:xfrm>
            <a:off x="713232" y="2596896"/>
            <a:ext cx="3840480" cy="0"/>
          </a:xfrm>
          <a:prstGeom prst="line">
            <a:avLst/>
          </a:prstGeom>
          <a:noFill/>
          <a:ln w="31750">
            <a:solidFill>
              <a:srgbClr val="A60D2D"/>
            </a:solidFill>
            <a:prstDash val="solid"/>
          </a:ln>
        </p:spPr>
      </p:sp>
      <p:sp>
        <p:nvSpPr>
          <p:cNvPr id="8" name="Text 6"/>
          <p:cNvSpPr/>
          <p:nvPr/>
        </p:nvSpPr>
        <p:spPr>
          <a:xfrm>
            <a:off x="713232" y="2880360"/>
            <a:ext cx="6400800" cy="914400"/>
          </a:xfrm>
          <a:prstGeom prst="rect">
            <a:avLst/>
          </a:prstGeom>
          <a:noFill/>
          <a:ln/>
        </p:spPr>
        <p:txBody>
          <a:bodyPr wrap="square" lIns="254" tIns="254" rIns="254" bIns="254" rtlCol="0" anchor="ctr">
            <a:normAutofit lnSpcReduction="10000"/>
          </a:bodyPr>
          <a:lstStyle/>
          <a:p>
            <a:pPr marL="0" indent="0">
              <a:buNone/>
            </a:pPr>
            <a:r>
              <a:rPr lang="en-US" sz="2100" b="1" dirty="0">
                <a:solidFill>
                  <a:srgbClr val="2D2D2D"/>
                </a:solidFill>
              </a:rPr>
              <a:t>Mettre les données à disposition pour piloter les ventes, les stocks, les marges, les prix et les promotions.</a:t>
            </a:r>
            <a:endParaRPr lang="en-US" sz="2100" dirty="0"/>
          </a:p>
        </p:txBody>
      </p:sp>
      <p:sp>
        <p:nvSpPr>
          <p:cNvPr id="9" name="Text 7"/>
          <p:cNvSpPr/>
          <p:nvPr/>
        </p:nvSpPr>
        <p:spPr>
          <a:xfrm>
            <a:off x="713232" y="6382512"/>
            <a:ext cx="4754880" cy="182880"/>
          </a:xfrm>
          <a:prstGeom prst="rect">
            <a:avLst/>
          </a:prstGeom>
          <a:noFill/>
          <a:ln/>
        </p:spPr>
        <p:txBody>
          <a:bodyPr wrap="square" lIns="0" tIns="0" rIns="0" bIns="0" rtlCol="0" anchor="ctr"/>
          <a:lstStyle/>
          <a:p>
            <a:pPr marL="0" indent="0">
              <a:buNone/>
            </a:pPr>
            <a:r>
              <a:rPr lang="en-US" sz="1100" dirty="0">
                <a:solidFill>
                  <a:srgbClr val="6A6A6A"/>
                </a:solidFill>
              </a:rPr>
              <a:t>Yann RES – BI Analyst </a:t>
            </a:r>
            <a:endParaRPr lang="en-US" sz="1100" dirty="0"/>
          </a:p>
        </p:txBody>
      </p:sp>
      <p:pic>
        <p:nvPicPr>
          <p:cNvPr id="15" name="image1.png" descr="Logo de l'entreprise Bottleneck  rouge et noir avec un sous-titre ">
            <a:extLst>
              <a:ext uri="{FF2B5EF4-FFF2-40B4-BE49-F238E27FC236}">
                <a16:creationId xmlns:a16="http://schemas.microsoft.com/office/drawing/2014/main" id="{A3B1A80A-430C-6F38-1BAD-6B98812EAA27}"/>
              </a:ext>
            </a:extLst>
          </p:cNvPr>
          <p:cNvPicPr/>
          <p:nvPr/>
        </p:nvPicPr>
        <p:blipFill>
          <a:blip r:embed="rId3"/>
          <a:srcRect/>
          <a:stretch>
            <a:fillRect/>
          </a:stretch>
        </p:blipFill>
        <p:spPr>
          <a:xfrm>
            <a:off x="8211312" y="636950"/>
            <a:ext cx="3595090" cy="2044700"/>
          </a:xfrm>
          <a:prstGeom prst="rect">
            <a:avLst/>
          </a:prstGeo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en-US" sz="850" b="1" dirty="0">
                <a:solidFill>
                  <a:srgbClr val="A60D2D"/>
                </a:solidFill>
              </a:rPr>
              <a:t>RECOMMANDATION 2</a:t>
            </a:r>
            <a:endParaRPr lang="en-US" sz="850" dirty="0"/>
          </a:p>
        </p:txBody>
      </p:sp>
      <p:sp>
        <p:nvSpPr>
          <p:cNvPr id="4" name="Text 2"/>
          <p:cNvSpPr/>
          <p:nvPr/>
        </p:nvSpPr>
        <p:spPr>
          <a:xfrm>
            <a:off x="502920" y="411480"/>
            <a:ext cx="6510528" cy="475488"/>
          </a:xfrm>
          <a:prstGeom prst="rect">
            <a:avLst/>
          </a:prstGeom>
          <a:noFill/>
          <a:ln/>
        </p:spPr>
        <p:txBody>
          <a:bodyPr wrap="square" lIns="0" tIns="0" rIns="0" bIns="0" rtlCol="0" anchor="ctr"/>
          <a:lstStyle/>
          <a:p>
            <a:pPr marL="0" indent="0">
              <a:buNone/>
            </a:pPr>
            <a:r>
              <a:rPr lang="en-US" sz="2400" b="1" dirty="0" err="1">
                <a:solidFill>
                  <a:srgbClr val="2D2D2D"/>
                </a:solidFill>
                <a:latin typeface="Aptos Display" pitchFamily="34" charset="0"/>
                <a:ea typeface="Aptos Display" pitchFamily="34" charset="-122"/>
                <a:cs typeface="Aptos Display" pitchFamily="34" charset="-120"/>
              </a:rPr>
              <a:t>Réduire</a:t>
            </a:r>
            <a:r>
              <a:rPr lang="en-US" sz="2400" b="1" dirty="0">
                <a:solidFill>
                  <a:srgbClr val="2D2D2D"/>
                </a:solidFill>
                <a:latin typeface="Aptos Display" pitchFamily="34" charset="0"/>
                <a:ea typeface="Aptos Display" pitchFamily="34" charset="-122"/>
                <a:cs typeface="Aptos Display" pitchFamily="34" charset="-120"/>
              </a:rPr>
              <a:t> les </a:t>
            </a:r>
            <a:r>
              <a:rPr lang="en-US" sz="2400" b="1" dirty="0" err="1">
                <a:solidFill>
                  <a:srgbClr val="2D2D2D"/>
                </a:solidFill>
                <a:latin typeface="Aptos Display" pitchFamily="34" charset="0"/>
                <a:ea typeface="Aptos Display" pitchFamily="34" charset="-122"/>
                <a:cs typeface="Aptos Display" pitchFamily="34" charset="-120"/>
              </a:rPr>
              <a:t>surstocks</a:t>
            </a:r>
            <a:endParaRPr lang="en-US"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en-US" sz="1150" dirty="0">
                <a:solidFill>
                  <a:srgbClr val="6A6A6A"/>
                </a:solidFill>
              </a:rPr>
              <a:t>Un surstock ne doit pas automatiquement conduire à augmenter la remise.</a:t>
            </a:r>
            <a:endParaRPr lang="en-US" sz="1150" dirty="0"/>
          </a:p>
        </p:txBody>
      </p:sp>
      <p:sp>
        <p:nvSpPr>
          <p:cNvPr id="6" name="Shape 4"/>
          <p:cNvSpPr/>
          <p:nvPr/>
        </p:nvSpPr>
        <p:spPr>
          <a:xfrm>
            <a:off x="484632" y="1261872"/>
            <a:ext cx="6528816" cy="2139696"/>
          </a:xfrm>
          <a:prstGeom prst="roundRect">
            <a:avLst>
              <a:gd name="adj" fmla="val 2564"/>
            </a:avLst>
          </a:prstGeom>
          <a:solidFill>
            <a:srgbClr val="FFFFFF">
              <a:alpha val="0"/>
            </a:srgbClr>
          </a:solidFill>
          <a:ln w="12700">
            <a:solidFill>
              <a:srgbClr val="E6E0E2"/>
            </a:solidFill>
            <a:prstDash val="solid"/>
          </a:ln>
        </p:spPr>
      </p:sp>
      <p:pic>
        <p:nvPicPr>
          <p:cNvPr id="7" name="Image 0" descr="/mnt/data/3748d99b-39be-492d-9c2f-c501fe3be84e.png"/>
          <p:cNvPicPr>
            <a:picLocks noChangeAspect="1"/>
          </p:cNvPicPr>
          <p:nvPr/>
        </p:nvPicPr>
        <p:blipFill>
          <a:blip r:embed="rId3"/>
          <a:stretch>
            <a:fillRect/>
          </a:stretch>
        </p:blipFill>
        <p:spPr>
          <a:xfrm>
            <a:off x="1890891" y="1280160"/>
            <a:ext cx="3716298" cy="2103120"/>
          </a:xfrm>
          <a:prstGeom prst="rect">
            <a:avLst/>
          </a:prstGeom>
        </p:spPr>
      </p:pic>
      <p:sp>
        <p:nvSpPr>
          <p:cNvPr id="8" name="Shape 5"/>
          <p:cNvSpPr/>
          <p:nvPr/>
        </p:nvSpPr>
        <p:spPr>
          <a:xfrm>
            <a:off x="484632" y="3657600"/>
            <a:ext cx="6528816" cy="2788920"/>
          </a:xfrm>
          <a:prstGeom prst="roundRect">
            <a:avLst>
              <a:gd name="adj" fmla="val 2542"/>
            </a:avLst>
          </a:prstGeom>
          <a:solidFill>
            <a:srgbClr val="FFFFFF">
              <a:alpha val="0"/>
            </a:srgbClr>
          </a:solidFill>
          <a:ln w="12700">
            <a:solidFill>
              <a:srgbClr val="E6E0E2"/>
            </a:solidFill>
            <a:prstDash val="solid"/>
          </a:ln>
        </p:spPr>
      </p:sp>
      <p:pic>
        <p:nvPicPr>
          <p:cNvPr id="9" name="Image 1" descr="/mnt/data/07f7ce88-29c1-416b-8136-d892b9e4be4f.png"/>
          <p:cNvPicPr>
            <a:picLocks noChangeAspect="1"/>
          </p:cNvPicPr>
          <p:nvPr/>
        </p:nvPicPr>
        <p:blipFill>
          <a:blip r:embed="rId4"/>
          <a:stretch>
            <a:fillRect/>
          </a:stretch>
        </p:blipFill>
        <p:spPr>
          <a:xfrm>
            <a:off x="7730340" y="1341496"/>
            <a:ext cx="3397908" cy="1916301"/>
          </a:xfrm>
          <a:prstGeom prst="rect">
            <a:avLst/>
          </a:prstGeom>
        </p:spPr>
      </p:pic>
      <p:sp>
        <p:nvSpPr>
          <p:cNvPr id="10" name="Shape 6"/>
          <p:cNvSpPr/>
          <p:nvPr/>
        </p:nvSpPr>
        <p:spPr>
          <a:xfrm>
            <a:off x="7464552" y="1261872"/>
            <a:ext cx="4242816" cy="2139696"/>
          </a:xfrm>
          <a:prstGeom prst="roundRect">
            <a:avLst>
              <a:gd name="adj" fmla="val 2007"/>
            </a:avLst>
          </a:prstGeom>
          <a:solidFill>
            <a:srgbClr val="FFFFFF">
              <a:alpha val="0"/>
            </a:srgbClr>
          </a:solidFill>
          <a:ln w="12700">
            <a:solidFill>
              <a:srgbClr val="E6E0E2"/>
            </a:solidFill>
            <a:prstDash val="solid"/>
          </a:ln>
        </p:spPr>
      </p:sp>
      <p:pic>
        <p:nvPicPr>
          <p:cNvPr id="11" name="Image 2" descr="/mnt/data/07ed34b3-5afd-4b63-9a2e-37b6930f3d00.png"/>
          <p:cNvPicPr>
            <a:picLocks noChangeAspect="1"/>
          </p:cNvPicPr>
          <p:nvPr/>
        </p:nvPicPr>
        <p:blipFill>
          <a:blip r:embed="rId5"/>
          <a:stretch>
            <a:fillRect/>
          </a:stretch>
        </p:blipFill>
        <p:spPr>
          <a:xfrm>
            <a:off x="1645920" y="3657601"/>
            <a:ext cx="4206240" cy="2576944"/>
          </a:xfrm>
          <a:prstGeom prst="rect">
            <a:avLst/>
          </a:prstGeom>
        </p:spPr>
      </p:pic>
      <p:sp>
        <p:nvSpPr>
          <p:cNvPr id="14" name="Text 9"/>
          <p:cNvSpPr/>
          <p:nvPr/>
        </p:nvSpPr>
        <p:spPr>
          <a:xfrm>
            <a:off x="11384280" y="6473952"/>
            <a:ext cx="502920" cy="201168"/>
          </a:xfrm>
          <a:prstGeom prst="rect">
            <a:avLst/>
          </a:prstGeom>
          <a:noFill/>
          <a:ln/>
        </p:spPr>
        <p:txBody>
          <a:bodyPr wrap="square" lIns="0" tIns="0" rIns="0" bIns="0" rtlCol="0" anchor="ctr"/>
          <a:lstStyle/>
          <a:p>
            <a:pPr marL="0" indent="0" algn="r">
              <a:buNone/>
            </a:pPr>
            <a:r>
              <a:rPr lang="en-US" sz="900" dirty="0">
                <a:solidFill>
                  <a:srgbClr val="6A6A6A"/>
                </a:solidFill>
                <a:latin typeface="Aptos" pitchFamily="34" charset="0"/>
                <a:ea typeface="Aptos" pitchFamily="34" charset="-122"/>
                <a:cs typeface="Aptos" pitchFamily="34" charset="-120"/>
              </a:rPr>
              <a:t>10</a:t>
            </a:r>
            <a:endParaRPr lang="en-US" sz="900" dirty="0"/>
          </a:p>
        </p:txBody>
      </p:sp>
      <p:sp>
        <p:nvSpPr>
          <p:cNvPr id="15" name="Shape 9">
            <a:extLst>
              <a:ext uri="{FF2B5EF4-FFF2-40B4-BE49-F238E27FC236}">
                <a16:creationId xmlns:a16="http://schemas.microsoft.com/office/drawing/2014/main" id="{702AA5B6-1ACF-2B81-DBD4-9DE9F39D0E4C}"/>
              </a:ext>
            </a:extLst>
          </p:cNvPr>
          <p:cNvSpPr/>
          <p:nvPr/>
        </p:nvSpPr>
        <p:spPr>
          <a:xfrm>
            <a:off x="7135883" y="4009354"/>
            <a:ext cx="4878317" cy="1045246"/>
          </a:xfrm>
          <a:prstGeom prst="roundRect">
            <a:avLst>
              <a:gd name="adj" fmla="val 8696"/>
            </a:avLst>
          </a:prstGeom>
          <a:solidFill>
            <a:srgbClr val="FAF0F3"/>
          </a:solidFill>
          <a:ln w="10160">
            <a:solidFill>
              <a:srgbClr val="A20D33"/>
            </a:solidFill>
            <a:prstDash val="solid"/>
          </a:ln>
        </p:spPr>
      </p:sp>
      <p:sp>
        <p:nvSpPr>
          <p:cNvPr id="16" name="Text 10">
            <a:extLst>
              <a:ext uri="{FF2B5EF4-FFF2-40B4-BE49-F238E27FC236}">
                <a16:creationId xmlns:a16="http://schemas.microsoft.com/office/drawing/2014/main" id="{99D61393-EA9F-C2D4-02FB-25A9EB843B8E}"/>
              </a:ext>
            </a:extLst>
          </p:cNvPr>
          <p:cNvSpPr/>
          <p:nvPr/>
        </p:nvSpPr>
        <p:spPr>
          <a:xfrm>
            <a:off x="7300475" y="4073042"/>
            <a:ext cx="4583158" cy="256032"/>
          </a:xfrm>
          <a:prstGeom prst="rect">
            <a:avLst/>
          </a:prstGeom>
          <a:noFill/>
          <a:ln/>
        </p:spPr>
        <p:txBody>
          <a:bodyPr wrap="square" lIns="0" tIns="0" rIns="0" bIns="0" rtlCol="0" anchor="ctr">
            <a:normAutofit/>
          </a:bodyPr>
          <a:lstStyle/>
          <a:p>
            <a:pPr marL="0" indent="0">
              <a:buNone/>
            </a:pPr>
            <a:r>
              <a:rPr lang="en-US" sz="1150" b="1" dirty="0">
                <a:solidFill>
                  <a:srgbClr val="760B27"/>
                </a:solidFill>
              </a:rPr>
              <a:t>Lecture métier</a:t>
            </a:r>
            <a:endParaRPr lang="en-US" sz="1150" dirty="0"/>
          </a:p>
        </p:txBody>
      </p:sp>
      <p:sp>
        <p:nvSpPr>
          <p:cNvPr id="17" name="Text 11">
            <a:extLst>
              <a:ext uri="{FF2B5EF4-FFF2-40B4-BE49-F238E27FC236}">
                <a16:creationId xmlns:a16="http://schemas.microsoft.com/office/drawing/2014/main" id="{4245C8E5-E7C4-3010-C13A-A7B050783F98}"/>
              </a:ext>
            </a:extLst>
          </p:cNvPr>
          <p:cNvSpPr/>
          <p:nvPr/>
        </p:nvSpPr>
        <p:spPr>
          <a:xfrm>
            <a:off x="7300475" y="4292260"/>
            <a:ext cx="4583158" cy="310896"/>
          </a:xfrm>
          <a:prstGeom prst="rect">
            <a:avLst/>
          </a:prstGeom>
          <a:noFill/>
          <a:ln/>
        </p:spPr>
        <p:txBody>
          <a:bodyPr wrap="square" lIns="254" tIns="254" rIns="254" bIns="254" rtlCol="0" anchor="t">
            <a:noAutofit/>
          </a:bodyPr>
          <a:lstStyle/>
          <a:p>
            <a:pPr marL="0" indent="0">
              <a:buNone/>
            </a:pPr>
            <a:r>
              <a:rPr lang="en-US" sz="1000" dirty="0">
                <a:solidFill>
                  <a:srgbClr val="2D2D2D"/>
                </a:solidFill>
                <a:ea typeface="Aptos" pitchFamily="34" charset="-122"/>
                <a:cs typeface="Aptos" pitchFamily="34" charset="-120"/>
              </a:rPr>
              <a:t>La </a:t>
            </a:r>
            <a:r>
              <a:rPr lang="en-US" sz="1000" dirty="0" err="1">
                <a:solidFill>
                  <a:srgbClr val="2D2D2D"/>
                </a:solidFill>
                <a:ea typeface="Aptos" pitchFamily="34" charset="-122"/>
                <a:cs typeface="Aptos" pitchFamily="34" charset="-120"/>
              </a:rPr>
              <a:t>valeur</a:t>
            </a:r>
            <a:r>
              <a:rPr lang="en-US" sz="1000" dirty="0">
                <a:solidFill>
                  <a:srgbClr val="2D2D2D"/>
                </a:solidFill>
                <a:ea typeface="Aptos" pitchFamily="34" charset="-122"/>
                <a:cs typeface="Aptos" pitchFamily="34" charset="-120"/>
              </a:rPr>
              <a:t> de stock au-</a:t>
            </a:r>
            <a:r>
              <a:rPr lang="en-US" sz="1000" dirty="0" err="1">
                <a:solidFill>
                  <a:srgbClr val="2D2D2D"/>
                </a:solidFill>
                <a:ea typeface="Aptos" pitchFamily="34" charset="-122"/>
                <a:cs typeface="Aptos" pitchFamily="34" charset="-120"/>
              </a:rPr>
              <a:t>delà</a:t>
            </a:r>
            <a:r>
              <a:rPr lang="en-US" sz="1000" dirty="0">
                <a:solidFill>
                  <a:srgbClr val="2D2D2D"/>
                </a:solidFill>
                <a:ea typeface="Aptos" pitchFamily="34" charset="-122"/>
                <a:cs typeface="Aptos" pitchFamily="34" charset="-120"/>
              </a:rPr>
              <a:t> de 3 </a:t>
            </a:r>
            <a:r>
              <a:rPr lang="en-US" sz="1000" dirty="0" err="1">
                <a:solidFill>
                  <a:srgbClr val="2D2D2D"/>
                </a:solidFill>
                <a:ea typeface="Aptos" pitchFamily="34" charset="-122"/>
                <a:cs typeface="Aptos" pitchFamily="34" charset="-120"/>
              </a:rPr>
              <a:t>mois</a:t>
            </a:r>
            <a:r>
              <a:rPr lang="en-US" sz="1000" dirty="0">
                <a:solidFill>
                  <a:srgbClr val="2D2D2D"/>
                </a:solidFill>
                <a:ea typeface="Aptos" pitchFamily="34" charset="-122"/>
                <a:cs typeface="Aptos" pitchFamily="34" charset="-120"/>
              </a:rPr>
              <a:t> </a:t>
            </a:r>
            <a:r>
              <a:rPr lang="en-US" sz="1000" dirty="0" err="1">
                <a:solidFill>
                  <a:srgbClr val="2D2D2D"/>
                </a:solidFill>
                <a:ea typeface="Aptos" pitchFamily="34" charset="-122"/>
                <a:cs typeface="Aptos" pitchFamily="34" charset="-120"/>
              </a:rPr>
              <a:t>permet</a:t>
            </a:r>
            <a:r>
              <a:rPr lang="en-US" sz="1000" dirty="0">
                <a:solidFill>
                  <a:srgbClr val="2D2D2D"/>
                </a:solidFill>
                <a:ea typeface="Aptos" pitchFamily="34" charset="-122"/>
                <a:cs typeface="Aptos" pitchFamily="34" charset="-120"/>
              </a:rPr>
              <a:t> de quantifier la </a:t>
            </a:r>
            <a:r>
              <a:rPr lang="en-US" sz="1000" dirty="0" err="1">
                <a:solidFill>
                  <a:srgbClr val="2D2D2D"/>
                </a:solidFill>
                <a:ea typeface="Aptos" pitchFamily="34" charset="-122"/>
                <a:cs typeface="Aptos" pitchFamily="34" charset="-120"/>
              </a:rPr>
              <a:t>trésorerie</a:t>
            </a:r>
            <a:r>
              <a:rPr lang="en-US" sz="1000" dirty="0">
                <a:solidFill>
                  <a:srgbClr val="2D2D2D"/>
                </a:solidFill>
                <a:ea typeface="Aptos" pitchFamily="34" charset="-122"/>
                <a:cs typeface="Aptos" pitchFamily="34" charset="-120"/>
              </a:rPr>
              <a:t> </a:t>
            </a:r>
            <a:r>
              <a:rPr lang="en-US" sz="1000" dirty="0" err="1">
                <a:solidFill>
                  <a:srgbClr val="2D2D2D"/>
                </a:solidFill>
                <a:ea typeface="Aptos" pitchFamily="34" charset="-122"/>
                <a:cs typeface="Aptos" pitchFamily="34" charset="-120"/>
              </a:rPr>
              <a:t>potentiellement</a:t>
            </a:r>
            <a:r>
              <a:rPr lang="en-US" sz="1000" dirty="0">
                <a:solidFill>
                  <a:srgbClr val="2D2D2D"/>
                </a:solidFill>
                <a:ea typeface="Aptos" pitchFamily="34" charset="-122"/>
                <a:cs typeface="Aptos" pitchFamily="34" charset="-120"/>
              </a:rPr>
              <a:t> à </a:t>
            </a:r>
            <a:r>
              <a:rPr lang="en-US" sz="1000" dirty="0" err="1">
                <a:solidFill>
                  <a:srgbClr val="2D2D2D"/>
                </a:solidFill>
                <a:ea typeface="Aptos" pitchFamily="34" charset="-122"/>
                <a:cs typeface="Aptos" pitchFamily="34" charset="-120"/>
              </a:rPr>
              <a:t>désimmobiliser</a:t>
            </a:r>
            <a:r>
              <a:rPr lang="en-US" sz="1000" dirty="0">
                <a:solidFill>
                  <a:srgbClr val="2D2D2D"/>
                </a:solidFill>
                <a:ea typeface="Aptos" pitchFamily="34" charset="-122"/>
                <a:cs typeface="Aptos" pitchFamily="34" charset="-120"/>
              </a:rPr>
              <a:t>. Les SKU </a:t>
            </a:r>
            <a:r>
              <a:rPr lang="en-US" sz="1000" dirty="0" err="1">
                <a:solidFill>
                  <a:srgbClr val="2D2D2D"/>
                </a:solidFill>
                <a:ea typeface="Aptos" pitchFamily="34" charset="-122"/>
                <a:cs typeface="Aptos" pitchFamily="34" charset="-120"/>
              </a:rPr>
              <a:t>rentables</a:t>
            </a:r>
            <a:r>
              <a:rPr lang="en-US" sz="1000" dirty="0">
                <a:solidFill>
                  <a:srgbClr val="2D2D2D"/>
                </a:solidFill>
                <a:ea typeface="Aptos" pitchFamily="34" charset="-122"/>
                <a:cs typeface="Aptos" pitchFamily="34" charset="-120"/>
              </a:rPr>
              <a:t> </a:t>
            </a:r>
            <a:r>
              <a:rPr lang="en-US" sz="1000" dirty="0" err="1">
                <a:solidFill>
                  <a:srgbClr val="2D2D2D"/>
                </a:solidFill>
                <a:ea typeface="Aptos" pitchFamily="34" charset="-122"/>
                <a:cs typeface="Aptos" pitchFamily="34" charset="-120"/>
              </a:rPr>
              <a:t>peuvent</a:t>
            </a:r>
            <a:r>
              <a:rPr lang="en-US" sz="1000" dirty="0">
                <a:solidFill>
                  <a:srgbClr val="2D2D2D"/>
                </a:solidFill>
                <a:ea typeface="Aptos" pitchFamily="34" charset="-122"/>
                <a:cs typeface="Aptos" pitchFamily="34" charset="-120"/>
              </a:rPr>
              <a:t> </a:t>
            </a:r>
            <a:r>
              <a:rPr lang="en-US" sz="1000" dirty="0" err="1">
                <a:solidFill>
                  <a:srgbClr val="2D2D2D"/>
                </a:solidFill>
                <a:ea typeface="Aptos" pitchFamily="34" charset="-122"/>
                <a:cs typeface="Aptos" pitchFamily="34" charset="-120"/>
              </a:rPr>
              <a:t>être</a:t>
            </a:r>
            <a:r>
              <a:rPr lang="en-US" sz="1000" dirty="0">
                <a:solidFill>
                  <a:srgbClr val="2D2D2D"/>
                </a:solidFill>
                <a:ea typeface="Aptos" pitchFamily="34" charset="-122"/>
                <a:cs typeface="Aptos" pitchFamily="34" charset="-120"/>
              </a:rPr>
              <a:t> </a:t>
            </a:r>
            <a:r>
              <a:rPr lang="en-US" sz="1000" dirty="0" err="1">
                <a:solidFill>
                  <a:srgbClr val="2D2D2D"/>
                </a:solidFill>
                <a:ea typeface="Aptos" pitchFamily="34" charset="-122"/>
                <a:cs typeface="Aptos" pitchFamily="34" charset="-120"/>
              </a:rPr>
              <a:t>écoulés</a:t>
            </a:r>
            <a:r>
              <a:rPr lang="en-US" sz="1000" dirty="0">
                <a:solidFill>
                  <a:srgbClr val="2D2D2D"/>
                </a:solidFill>
                <a:ea typeface="Aptos" pitchFamily="34" charset="-122"/>
                <a:cs typeface="Aptos" pitchFamily="34" charset="-120"/>
              </a:rPr>
              <a:t> sans augmenter la remise ; les </a:t>
            </a:r>
            <a:r>
              <a:rPr lang="en-US" sz="1000" dirty="0" err="1">
                <a:solidFill>
                  <a:srgbClr val="2D2D2D"/>
                </a:solidFill>
                <a:ea typeface="Aptos" pitchFamily="34" charset="-122"/>
                <a:cs typeface="Aptos" pitchFamily="34" charset="-120"/>
              </a:rPr>
              <a:t>autres</a:t>
            </a:r>
            <a:r>
              <a:rPr lang="en-US" sz="1000" dirty="0">
                <a:solidFill>
                  <a:srgbClr val="2D2D2D"/>
                </a:solidFill>
                <a:ea typeface="Aptos" pitchFamily="34" charset="-122"/>
                <a:cs typeface="Aptos" pitchFamily="34" charset="-120"/>
              </a:rPr>
              <a:t> </a:t>
            </a:r>
            <a:r>
              <a:rPr lang="en-US" sz="1000" dirty="0" err="1">
                <a:solidFill>
                  <a:srgbClr val="2D2D2D"/>
                </a:solidFill>
                <a:ea typeface="Aptos" pitchFamily="34" charset="-122"/>
                <a:cs typeface="Aptos" pitchFamily="34" charset="-120"/>
              </a:rPr>
              <a:t>doivent</a:t>
            </a:r>
            <a:r>
              <a:rPr lang="en-US" sz="1000" dirty="0">
                <a:solidFill>
                  <a:srgbClr val="2D2D2D"/>
                </a:solidFill>
                <a:ea typeface="Aptos" pitchFamily="34" charset="-122"/>
                <a:cs typeface="Aptos" pitchFamily="34" charset="-120"/>
              </a:rPr>
              <a:t> passer par </a:t>
            </a:r>
            <a:r>
              <a:rPr lang="en-US" sz="1000" dirty="0" err="1">
                <a:solidFill>
                  <a:srgbClr val="2D2D2D"/>
                </a:solidFill>
                <a:ea typeface="Aptos" pitchFamily="34" charset="-122"/>
                <a:cs typeface="Aptos" pitchFamily="34" charset="-120"/>
              </a:rPr>
              <a:t>une</a:t>
            </a:r>
            <a:r>
              <a:rPr lang="en-US" sz="1000" dirty="0">
                <a:solidFill>
                  <a:srgbClr val="2D2D2D"/>
                </a:solidFill>
                <a:ea typeface="Aptos" pitchFamily="34" charset="-122"/>
                <a:cs typeface="Aptos" pitchFamily="34" charset="-120"/>
              </a:rPr>
              <a:t> </a:t>
            </a:r>
            <a:r>
              <a:rPr lang="en-US" sz="1000" dirty="0" err="1">
                <a:solidFill>
                  <a:srgbClr val="2D2D2D"/>
                </a:solidFill>
                <a:ea typeface="Aptos" pitchFamily="34" charset="-122"/>
                <a:cs typeface="Aptos" pitchFamily="34" charset="-120"/>
              </a:rPr>
              <a:t>mécanique</a:t>
            </a:r>
            <a:r>
              <a:rPr lang="en-US" sz="1000" dirty="0">
                <a:solidFill>
                  <a:srgbClr val="2D2D2D"/>
                </a:solidFill>
                <a:ea typeface="Aptos" pitchFamily="34" charset="-122"/>
                <a:cs typeface="Aptos" pitchFamily="34" charset="-120"/>
              </a:rPr>
              <a:t> promo </a:t>
            </a:r>
            <a:r>
              <a:rPr lang="en-US" sz="1000" dirty="0" err="1">
                <a:solidFill>
                  <a:srgbClr val="2D2D2D"/>
                </a:solidFill>
                <a:ea typeface="Aptos" pitchFamily="34" charset="-122"/>
                <a:cs typeface="Aptos" pitchFamily="34" charset="-120"/>
              </a:rPr>
              <a:t>différente</a:t>
            </a:r>
            <a:r>
              <a:rPr lang="en-US" sz="1000" dirty="0">
                <a:solidFill>
                  <a:srgbClr val="2D2D2D"/>
                </a:solidFill>
                <a:ea typeface="Aptos" pitchFamily="34" charset="-122"/>
                <a:cs typeface="Aptos" pitchFamily="34" charset="-120"/>
              </a:rPr>
              <a:t>.</a:t>
            </a:r>
            <a:endParaRPr lang="en-US" sz="1000" dirty="0"/>
          </a:p>
        </p:txBody>
      </p:sp>
      <p:sp>
        <p:nvSpPr>
          <p:cNvPr id="18" name="Shape 12">
            <a:extLst>
              <a:ext uri="{FF2B5EF4-FFF2-40B4-BE49-F238E27FC236}">
                <a16:creationId xmlns:a16="http://schemas.microsoft.com/office/drawing/2014/main" id="{B6714668-263D-1009-4DCC-14A94AE34FEB}"/>
              </a:ext>
            </a:extLst>
          </p:cNvPr>
          <p:cNvSpPr/>
          <p:nvPr/>
        </p:nvSpPr>
        <p:spPr>
          <a:xfrm>
            <a:off x="7135883" y="5301191"/>
            <a:ext cx="4878317" cy="822960"/>
          </a:xfrm>
          <a:prstGeom prst="roundRect">
            <a:avLst>
              <a:gd name="adj" fmla="val 8889"/>
            </a:avLst>
          </a:prstGeom>
          <a:solidFill>
            <a:srgbClr val="F2DEE5"/>
          </a:solidFill>
          <a:ln w="10160">
            <a:solidFill>
              <a:srgbClr val="A20D33"/>
            </a:solidFill>
            <a:prstDash val="solid"/>
          </a:ln>
        </p:spPr>
      </p:sp>
      <p:sp>
        <p:nvSpPr>
          <p:cNvPr id="19" name="Text 13">
            <a:extLst>
              <a:ext uri="{FF2B5EF4-FFF2-40B4-BE49-F238E27FC236}">
                <a16:creationId xmlns:a16="http://schemas.microsoft.com/office/drawing/2014/main" id="{4733C377-2824-7361-91ED-83FF30F5599A}"/>
              </a:ext>
            </a:extLst>
          </p:cNvPr>
          <p:cNvSpPr/>
          <p:nvPr/>
        </p:nvSpPr>
        <p:spPr>
          <a:xfrm>
            <a:off x="7300475" y="5420063"/>
            <a:ext cx="4583158" cy="256032"/>
          </a:xfrm>
          <a:prstGeom prst="rect">
            <a:avLst/>
          </a:prstGeom>
          <a:noFill/>
          <a:ln/>
        </p:spPr>
        <p:txBody>
          <a:bodyPr wrap="square" lIns="0" tIns="0" rIns="0" bIns="0" rtlCol="0" anchor="ctr">
            <a:normAutofit/>
          </a:bodyPr>
          <a:lstStyle/>
          <a:p>
            <a:pPr marL="0" indent="0">
              <a:buNone/>
            </a:pPr>
            <a:r>
              <a:rPr lang="en-US" sz="1150" b="1" dirty="0">
                <a:solidFill>
                  <a:srgbClr val="760B27"/>
                </a:solidFill>
              </a:rPr>
              <a:t>Décision</a:t>
            </a:r>
            <a:endParaRPr lang="en-US" sz="1150" dirty="0"/>
          </a:p>
        </p:txBody>
      </p:sp>
      <p:sp>
        <p:nvSpPr>
          <p:cNvPr id="20" name="Text 14">
            <a:extLst>
              <a:ext uri="{FF2B5EF4-FFF2-40B4-BE49-F238E27FC236}">
                <a16:creationId xmlns:a16="http://schemas.microsoft.com/office/drawing/2014/main" id="{D0DA4251-0159-EA70-AE7F-656D7FE30327}"/>
              </a:ext>
            </a:extLst>
          </p:cNvPr>
          <p:cNvSpPr/>
          <p:nvPr/>
        </p:nvSpPr>
        <p:spPr>
          <a:xfrm>
            <a:off x="7300475" y="5740103"/>
            <a:ext cx="4583158" cy="292608"/>
          </a:xfrm>
          <a:prstGeom prst="rect">
            <a:avLst/>
          </a:prstGeom>
          <a:noFill/>
          <a:ln/>
        </p:spPr>
        <p:txBody>
          <a:bodyPr wrap="square" lIns="254" tIns="254" rIns="254" bIns="254" rtlCol="0" anchor="t">
            <a:normAutofit lnSpcReduction="10000"/>
          </a:bodyPr>
          <a:lstStyle/>
          <a:p>
            <a:pPr marL="0" indent="0">
              <a:buNone/>
            </a:pPr>
            <a:r>
              <a:rPr lang="en-US" sz="1040" dirty="0">
                <a:solidFill>
                  <a:srgbClr val="222222"/>
                </a:solidFill>
              </a:rPr>
              <a:t>Écouler les surstocks rentables sans augmenter la remise ; revoir la mécanique promo lorsque la marge est détruite.</a:t>
            </a:r>
            <a:endParaRPr lang="en-US" sz="1040" dirty="0"/>
          </a:p>
        </p:txBody>
      </p:sp>
      <p:grpSp>
        <p:nvGrpSpPr>
          <p:cNvPr id="21" name="Groupe 20">
            <a:extLst>
              <a:ext uri="{FF2B5EF4-FFF2-40B4-BE49-F238E27FC236}">
                <a16:creationId xmlns:a16="http://schemas.microsoft.com/office/drawing/2014/main" id="{8B6223DB-72DD-7D67-D761-AC953A4EB250}"/>
              </a:ext>
            </a:extLst>
          </p:cNvPr>
          <p:cNvGrpSpPr/>
          <p:nvPr/>
        </p:nvGrpSpPr>
        <p:grpSpPr>
          <a:xfrm>
            <a:off x="10686011" y="251460"/>
            <a:ext cx="1069848" cy="905256"/>
            <a:chOff x="9803278" y="1069848"/>
            <a:chExt cx="1069848" cy="905256"/>
          </a:xfrm>
        </p:grpSpPr>
        <p:sp>
          <p:nvSpPr>
            <p:cNvPr id="22" name="Shape 9">
              <a:extLst>
                <a:ext uri="{FF2B5EF4-FFF2-40B4-BE49-F238E27FC236}">
                  <a16:creationId xmlns:a16="http://schemas.microsoft.com/office/drawing/2014/main" id="{B9374BD9-2266-4D5C-4DF6-C95C56F811BB}"/>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23" name="Shape 10">
              <a:extLst>
                <a:ext uri="{FF2B5EF4-FFF2-40B4-BE49-F238E27FC236}">
                  <a16:creationId xmlns:a16="http://schemas.microsoft.com/office/drawing/2014/main" id="{BFBA24C2-7428-33DA-E316-F21F3F0E3D75}"/>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24" name="Shape 11">
              <a:extLst>
                <a:ext uri="{FF2B5EF4-FFF2-40B4-BE49-F238E27FC236}">
                  <a16:creationId xmlns:a16="http://schemas.microsoft.com/office/drawing/2014/main" id="{6014C98F-F113-3F6A-FA2D-5890B4430E2A}"/>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en-US" sz="850" b="1" dirty="0">
                <a:solidFill>
                  <a:srgbClr val="A60D2D"/>
                </a:solidFill>
              </a:rPr>
              <a:t>RECOMMANDATION 3</a:t>
            </a:r>
            <a:endParaRPr lang="en-US"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en-US" sz="2400" b="1" dirty="0">
                <a:solidFill>
                  <a:srgbClr val="2D2D2D"/>
                </a:solidFill>
                <a:latin typeface="Aptos Display" pitchFamily="34" charset="0"/>
                <a:ea typeface="Aptos Display" pitchFamily="34" charset="-122"/>
                <a:cs typeface="Aptos Display" pitchFamily="34" charset="-120"/>
              </a:rPr>
              <a:t>Protéger la marge face à </a:t>
            </a:r>
            <a:r>
              <a:rPr lang="en-US" sz="2400" b="1" dirty="0" err="1">
                <a:solidFill>
                  <a:srgbClr val="2D2D2D"/>
                </a:solidFill>
                <a:latin typeface="Aptos Display" pitchFamily="34" charset="0"/>
                <a:ea typeface="Aptos Display" pitchFamily="34" charset="-122"/>
                <a:cs typeface="Aptos Display" pitchFamily="34" charset="-120"/>
              </a:rPr>
              <a:t>l’inflation</a:t>
            </a:r>
            <a:endParaRPr lang="en-US"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en-US" sz="1150" dirty="0">
                <a:solidFill>
                  <a:srgbClr val="6A6A6A"/>
                </a:solidFill>
              </a:rPr>
              <a:t>Les ajustements prix doivent être priorisés selon leur impact business réel.</a:t>
            </a:r>
            <a:endParaRPr lang="en-US" sz="1150" dirty="0"/>
          </a:p>
        </p:txBody>
      </p:sp>
      <p:sp>
        <p:nvSpPr>
          <p:cNvPr id="6" name="Shape 4"/>
          <p:cNvSpPr/>
          <p:nvPr/>
        </p:nvSpPr>
        <p:spPr>
          <a:xfrm>
            <a:off x="484632" y="1459992"/>
            <a:ext cx="6104128" cy="2249424"/>
          </a:xfrm>
          <a:prstGeom prst="roundRect">
            <a:avLst>
              <a:gd name="adj" fmla="val 2439"/>
            </a:avLst>
          </a:prstGeom>
          <a:solidFill>
            <a:srgbClr val="FFFFFF">
              <a:alpha val="0"/>
            </a:srgbClr>
          </a:solidFill>
          <a:ln w="12700">
            <a:solidFill>
              <a:srgbClr val="E6E0E2"/>
            </a:solidFill>
            <a:prstDash val="solid"/>
          </a:ln>
        </p:spPr>
      </p:sp>
      <p:pic>
        <p:nvPicPr>
          <p:cNvPr id="7" name="Image 0" descr="/mnt/data/c534336c-69cc-4af2-b984-9e010d1a9f99.png"/>
          <p:cNvPicPr>
            <a:picLocks noChangeAspect="1"/>
          </p:cNvPicPr>
          <p:nvPr/>
        </p:nvPicPr>
        <p:blipFill>
          <a:blip r:embed="rId3"/>
          <a:stretch>
            <a:fillRect/>
          </a:stretch>
        </p:blipFill>
        <p:spPr>
          <a:xfrm>
            <a:off x="1900755" y="1478280"/>
            <a:ext cx="3742290" cy="2212848"/>
          </a:xfrm>
          <a:prstGeom prst="rect">
            <a:avLst/>
          </a:prstGeom>
        </p:spPr>
      </p:pic>
      <p:sp>
        <p:nvSpPr>
          <p:cNvPr id="8" name="Shape 5"/>
          <p:cNvSpPr/>
          <p:nvPr/>
        </p:nvSpPr>
        <p:spPr>
          <a:xfrm>
            <a:off x="484632" y="4113784"/>
            <a:ext cx="6139688" cy="2139696"/>
          </a:xfrm>
          <a:prstGeom prst="roundRect">
            <a:avLst>
              <a:gd name="adj" fmla="val 2564"/>
            </a:avLst>
          </a:prstGeom>
          <a:solidFill>
            <a:srgbClr val="FFFFFF">
              <a:alpha val="0"/>
            </a:srgbClr>
          </a:solidFill>
          <a:ln w="12700">
            <a:solidFill>
              <a:srgbClr val="E6E0E2"/>
            </a:solidFill>
            <a:prstDash val="solid"/>
          </a:ln>
        </p:spPr>
      </p:sp>
      <p:pic>
        <p:nvPicPr>
          <p:cNvPr id="9" name="Image 1" descr="/mnt/data/af3705af-cbcb-4e6f-85c4-6772c6f68845.png"/>
          <p:cNvPicPr>
            <a:picLocks noChangeAspect="1"/>
          </p:cNvPicPr>
          <p:nvPr/>
        </p:nvPicPr>
        <p:blipFill>
          <a:blip r:embed="rId4"/>
          <a:stretch>
            <a:fillRect/>
          </a:stretch>
        </p:blipFill>
        <p:spPr>
          <a:xfrm>
            <a:off x="1923321" y="4132072"/>
            <a:ext cx="3697159" cy="2103120"/>
          </a:xfrm>
          <a:prstGeom prst="rect">
            <a:avLst/>
          </a:prstGeom>
        </p:spPr>
      </p:pic>
      <p:sp>
        <p:nvSpPr>
          <p:cNvPr id="10" name="Shape 6"/>
          <p:cNvSpPr/>
          <p:nvPr/>
        </p:nvSpPr>
        <p:spPr>
          <a:xfrm>
            <a:off x="6934200" y="1251712"/>
            <a:ext cx="4902200" cy="2771648"/>
          </a:xfrm>
          <a:prstGeom prst="roundRect">
            <a:avLst>
              <a:gd name="adj" fmla="val 1974"/>
            </a:avLst>
          </a:prstGeom>
          <a:solidFill>
            <a:srgbClr val="FFFFFF">
              <a:alpha val="0"/>
            </a:srgbClr>
          </a:solidFill>
          <a:ln w="12700">
            <a:solidFill>
              <a:srgbClr val="E6E0E2"/>
            </a:solidFill>
            <a:prstDash val="solid"/>
          </a:ln>
        </p:spPr>
      </p:sp>
      <p:pic>
        <p:nvPicPr>
          <p:cNvPr id="11" name="Image 2" descr="/mnt/data/4f3cf55a-e801-4972-afa9-ff98af7a2154.png"/>
          <p:cNvPicPr>
            <a:picLocks noChangeAspect="1"/>
          </p:cNvPicPr>
          <p:nvPr/>
        </p:nvPicPr>
        <p:blipFill>
          <a:blip r:embed="rId5"/>
          <a:stretch>
            <a:fillRect/>
          </a:stretch>
        </p:blipFill>
        <p:spPr>
          <a:xfrm>
            <a:off x="6967727" y="1316069"/>
            <a:ext cx="4780391" cy="2686636"/>
          </a:xfrm>
          <a:prstGeom prst="rect">
            <a:avLst/>
          </a:prstGeom>
        </p:spPr>
      </p:pic>
      <p:sp>
        <p:nvSpPr>
          <p:cNvPr id="14" name="Text 9"/>
          <p:cNvSpPr/>
          <p:nvPr/>
        </p:nvSpPr>
        <p:spPr>
          <a:xfrm>
            <a:off x="11384280" y="6473952"/>
            <a:ext cx="502920" cy="201168"/>
          </a:xfrm>
          <a:prstGeom prst="rect">
            <a:avLst/>
          </a:prstGeom>
          <a:noFill/>
          <a:ln/>
        </p:spPr>
        <p:txBody>
          <a:bodyPr wrap="square" lIns="0" tIns="0" rIns="0" bIns="0" rtlCol="0" anchor="ctr"/>
          <a:lstStyle/>
          <a:p>
            <a:pPr marL="0" indent="0" algn="r">
              <a:buNone/>
            </a:pPr>
            <a:r>
              <a:rPr lang="en-US" sz="900" dirty="0">
                <a:solidFill>
                  <a:srgbClr val="6A6A6A"/>
                </a:solidFill>
                <a:latin typeface="Aptos" pitchFamily="34" charset="0"/>
                <a:ea typeface="Aptos" pitchFamily="34" charset="-122"/>
                <a:cs typeface="Aptos" pitchFamily="34" charset="-120"/>
              </a:rPr>
              <a:t>11</a:t>
            </a:r>
            <a:endParaRPr lang="en-US" sz="900" dirty="0"/>
          </a:p>
        </p:txBody>
      </p:sp>
      <p:sp>
        <p:nvSpPr>
          <p:cNvPr id="15" name="Shape 9">
            <a:extLst>
              <a:ext uri="{FF2B5EF4-FFF2-40B4-BE49-F238E27FC236}">
                <a16:creationId xmlns:a16="http://schemas.microsoft.com/office/drawing/2014/main" id="{0467A61C-104E-2339-9969-6EE2CFB59A7C}"/>
              </a:ext>
            </a:extLst>
          </p:cNvPr>
          <p:cNvSpPr/>
          <p:nvPr/>
        </p:nvSpPr>
        <p:spPr>
          <a:xfrm>
            <a:off x="6868160" y="4174236"/>
            <a:ext cx="5019040" cy="777240"/>
          </a:xfrm>
          <a:prstGeom prst="roundRect">
            <a:avLst>
              <a:gd name="adj" fmla="val 9412"/>
            </a:avLst>
          </a:prstGeom>
          <a:solidFill>
            <a:srgbClr val="FAF0F3"/>
          </a:solidFill>
          <a:ln w="10160">
            <a:solidFill>
              <a:srgbClr val="A20D33"/>
            </a:solidFill>
            <a:prstDash val="solid"/>
          </a:ln>
        </p:spPr>
      </p:sp>
      <p:sp>
        <p:nvSpPr>
          <p:cNvPr id="16" name="Text 10">
            <a:extLst>
              <a:ext uri="{FF2B5EF4-FFF2-40B4-BE49-F238E27FC236}">
                <a16:creationId xmlns:a16="http://schemas.microsoft.com/office/drawing/2014/main" id="{8E148B85-D5B2-A8F7-0708-F9DEBBF86DE5}"/>
              </a:ext>
            </a:extLst>
          </p:cNvPr>
          <p:cNvSpPr/>
          <p:nvPr/>
        </p:nvSpPr>
        <p:spPr>
          <a:xfrm>
            <a:off x="7032752" y="4293108"/>
            <a:ext cx="4715367" cy="256032"/>
          </a:xfrm>
          <a:prstGeom prst="rect">
            <a:avLst/>
          </a:prstGeom>
          <a:noFill/>
          <a:ln/>
        </p:spPr>
        <p:txBody>
          <a:bodyPr wrap="square" lIns="0" tIns="0" rIns="0" bIns="0" rtlCol="0" anchor="ctr">
            <a:normAutofit/>
          </a:bodyPr>
          <a:lstStyle/>
          <a:p>
            <a:pPr marL="0" indent="0">
              <a:buNone/>
            </a:pPr>
            <a:r>
              <a:rPr lang="en-US" sz="1150" b="1" dirty="0">
                <a:solidFill>
                  <a:srgbClr val="760B27"/>
                </a:solidFill>
              </a:rPr>
              <a:t>Lecture métier</a:t>
            </a:r>
            <a:endParaRPr lang="en-US" sz="1150" dirty="0"/>
          </a:p>
        </p:txBody>
      </p:sp>
      <p:sp>
        <p:nvSpPr>
          <p:cNvPr id="17" name="Text 11">
            <a:extLst>
              <a:ext uri="{FF2B5EF4-FFF2-40B4-BE49-F238E27FC236}">
                <a16:creationId xmlns:a16="http://schemas.microsoft.com/office/drawing/2014/main" id="{6119AACC-D811-BF56-DB5C-A64807DF8FBD}"/>
              </a:ext>
            </a:extLst>
          </p:cNvPr>
          <p:cNvSpPr/>
          <p:nvPr/>
        </p:nvSpPr>
        <p:spPr>
          <a:xfrm>
            <a:off x="7032752" y="4613148"/>
            <a:ext cx="4715367" cy="246888"/>
          </a:xfrm>
          <a:prstGeom prst="rect">
            <a:avLst/>
          </a:prstGeom>
          <a:noFill/>
          <a:ln/>
        </p:spPr>
        <p:txBody>
          <a:bodyPr wrap="square" lIns="254" tIns="254" rIns="254" bIns="254" rtlCol="0" anchor="t">
            <a:normAutofit fontScale="85000" lnSpcReduction="20000"/>
          </a:bodyPr>
          <a:lstStyle/>
          <a:p>
            <a:pPr marL="0" indent="0">
              <a:buNone/>
            </a:pPr>
            <a:r>
              <a:rPr lang="en-US" sz="1050" dirty="0">
                <a:solidFill>
                  <a:srgbClr val="222222"/>
                </a:solidFill>
              </a:rPr>
              <a:t>La hausse fournisseur doit être priorisée selon l’impact : écart de répercussion, volume, marge brute et effet promotionnel.</a:t>
            </a:r>
            <a:endParaRPr lang="en-US" sz="1050" dirty="0"/>
          </a:p>
        </p:txBody>
      </p:sp>
      <p:sp>
        <p:nvSpPr>
          <p:cNvPr id="18" name="Shape 12">
            <a:extLst>
              <a:ext uri="{FF2B5EF4-FFF2-40B4-BE49-F238E27FC236}">
                <a16:creationId xmlns:a16="http://schemas.microsoft.com/office/drawing/2014/main" id="{FEC2CA82-7D80-97E6-D683-4BE9DDDDFB8E}"/>
              </a:ext>
            </a:extLst>
          </p:cNvPr>
          <p:cNvSpPr/>
          <p:nvPr/>
        </p:nvSpPr>
        <p:spPr>
          <a:xfrm>
            <a:off x="6868160" y="5216652"/>
            <a:ext cx="5019040" cy="1036828"/>
          </a:xfrm>
          <a:prstGeom prst="roundRect">
            <a:avLst>
              <a:gd name="adj" fmla="val 10256"/>
            </a:avLst>
          </a:prstGeom>
          <a:solidFill>
            <a:srgbClr val="F2DEE5"/>
          </a:solidFill>
          <a:ln w="10160">
            <a:solidFill>
              <a:srgbClr val="A20D33"/>
            </a:solidFill>
            <a:prstDash val="solid"/>
          </a:ln>
        </p:spPr>
      </p:sp>
      <p:sp>
        <p:nvSpPr>
          <p:cNvPr id="19" name="Text 13">
            <a:extLst>
              <a:ext uri="{FF2B5EF4-FFF2-40B4-BE49-F238E27FC236}">
                <a16:creationId xmlns:a16="http://schemas.microsoft.com/office/drawing/2014/main" id="{DF35E9B9-626A-530F-B4CA-717D51D1559E}"/>
              </a:ext>
            </a:extLst>
          </p:cNvPr>
          <p:cNvSpPr/>
          <p:nvPr/>
        </p:nvSpPr>
        <p:spPr>
          <a:xfrm>
            <a:off x="7032752" y="5335524"/>
            <a:ext cx="4715367" cy="256032"/>
          </a:xfrm>
          <a:prstGeom prst="rect">
            <a:avLst/>
          </a:prstGeom>
          <a:noFill/>
          <a:ln/>
        </p:spPr>
        <p:txBody>
          <a:bodyPr wrap="square" lIns="0" tIns="0" rIns="0" bIns="0" rtlCol="0" anchor="ctr">
            <a:normAutofit/>
          </a:bodyPr>
          <a:lstStyle/>
          <a:p>
            <a:pPr marL="0" indent="0">
              <a:buNone/>
            </a:pPr>
            <a:r>
              <a:rPr lang="en-US" sz="1150" b="1" dirty="0">
                <a:solidFill>
                  <a:srgbClr val="760B27"/>
                </a:solidFill>
              </a:rPr>
              <a:t>Décision</a:t>
            </a:r>
            <a:endParaRPr lang="en-US" sz="1150" dirty="0"/>
          </a:p>
        </p:txBody>
      </p:sp>
      <p:sp>
        <p:nvSpPr>
          <p:cNvPr id="20" name="Text 14">
            <a:extLst>
              <a:ext uri="{FF2B5EF4-FFF2-40B4-BE49-F238E27FC236}">
                <a16:creationId xmlns:a16="http://schemas.microsoft.com/office/drawing/2014/main" id="{6BBFE00A-A240-AF42-C991-C2BD66AF2E27}"/>
              </a:ext>
            </a:extLst>
          </p:cNvPr>
          <p:cNvSpPr/>
          <p:nvPr/>
        </p:nvSpPr>
        <p:spPr>
          <a:xfrm>
            <a:off x="7032752" y="5655564"/>
            <a:ext cx="4715367" cy="182880"/>
          </a:xfrm>
          <a:prstGeom prst="rect">
            <a:avLst/>
          </a:prstGeom>
          <a:noFill/>
          <a:ln/>
        </p:spPr>
        <p:txBody>
          <a:bodyPr wrap="square" lIns="254" tIns="254" rIns="254" bIns="254" rtlCol="0" anchor="t">
            <a:noAutofit/>
          </a:bodyPr>
          <a:lstStyle/>
          <a:p>
            <a:pPr marL="0" indent="0">
              <a:buNone/>
            </a:pPr>
            <a:r>
              <a:rPr lang="fr-FR" sz="1000" dirty="0">
                <a:solidFill>
                  <a:srgbClr val="222222"/>
                </a:solidFill>
              </a:rPr>
              <a:t>Prioriser les SKU qui combinent hausse prix conseillée, marge significative, volume et promotion qui dégrade la marge. L’arbitrage peut être prix, remise ou arrêt de la mécanique promo.</a:t>
            </a:r>
          </a:p>
        </p:txBody>
      </p:sp>
      <p:grpSp>
        <p:nvGrpSpPr>
          <p:cNvPr id="21" name="Groupe 20">
            <a:extLst>
              <a:ext uri="{FF2B5EF4-FFF2-40B4-BE49-F238E27FC236}">
                <a16:creationId xmlns:a16="http://schemas.microsoft.com/office/drawing/2014/main" id="{8F76CB4F-7CD4-921D-267F-9EB801184B2C}"/>
              </a:ext>
            </a:extLst>
          </p:cNvPr>
          <p:cNvGrpSpPr/>
          <p:nvPr/>
        </p:nvGrpSpPr>
        <p:grpSpPr>
          <a:xfrm>
            <a:off x="10686011" y="251460"/>
            <a:ext cx="1069848" cy="905256"/>
            <a:chOff x="9803278" y="1069848"/>
            <a:chExt cx="1069848" cy="905256"/>
          </a:xfrm>
        </p:grpSpPr>
        <p:sp>
          <p:nvSpPr>
            <p:cNvPr id="22" name="Shape 9">
              <a:extLst>
                <a:ext uri="{FF2B5EF4-FFF2-40B4-BE49-F238E27FC236}">
                  <a16:creationId xmlns:a16="http://schemas.microsoft.com/office/drawing/2014/main" id="{2D6B4E76-7A03-5BAE-0A32-0F2376206C9C}"/>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23" name="Shape 10">
              <a:extLst>
                <a:ext uri="{FF2B5EF4-FFF2-40B4-BE49-F238E27FC236}">
                  <a16:creationId xmlns:a16="http://schemas.microsoft.com/office/drawing/2014/main" id="{CA9868FD-7F73-0FE1-AF48-A3699056180C}"/>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24" name="Shape 11">
              <a:extLst>
                <a:ext uri="{FF2B5EF4-FFF2-40B4-BE49-F238E27FC236}">
                  <a16:creationId xmlns:a16="http://schemas.microsoft.com/office/drawing/2014/main" id="{D69278A7-5521-85A2-7B85-9036AC948ABA}"/>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4" name="Shape 9">
            <a:extLst>
              <a:ext uri="{FF2B5EF4-FFF2-40B4-BE49-F238E27FC236}">
                <a16:creationId xmlns:a16="http://schemas.microsoft.com/office/drawing/2014/main" id="{25876C40-BCAD-3086-7853-AC1FEF5CA4C0}"/>
              </a:ext>
            </a:extLst>
          </p:cNvPr>
          <p:cNvSpPr/>
          <p:nvPr/>
        </p:nvSpPr>
        <p:spPr>
          <a:xfrm>
            <a:off x="731520" y="3660139"/>
            <a:ext cx="10744200" cy="2649221"/>
          </a:xfrm>
          <a:prstGeom prst="roundRect">
            <a:avLst>
              <a:gd name="adj" fmla="val 2319"/>
            </a:avLst>
          </a:prstGeom>
          <a:solidFill>
            <a:srgbClr val="F6F3F4"/>
          </a:solidFill>
          <a:ln w="10160">
            <a:solidFill>
              <a:srgbClr val="E6E0E2"/>
            </a:solidFill>
            <a:prstDash val="solid"/>
          </a:ln>
        </p:spPr>
      </p:sp>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fr-FR" sz="850" b="1" dirty="0">
                <a:solidFill>
                  <a:srgbClr val="A60D2D"/>
                </a:solidFill>
              </a:rPr>
              <a:t>AMÉLIORATIONS OPÉRATIONNELLES</a:t>
            </a:r>
            <a:endParaRPr lang="fr-FR"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fr-FR" sz="2400" b="1" dirty="0">
                <a:solidFill>
                  <a:srgbClr val="2D2D2D"/>
                </a:solidFill>
                <a:latin typeface="Aptos Display" pitchFamily="34" charset="0"/>
                <a:ea typeface="Aptos Display" pitchFamily="34" charset="-122"/>
                <a:cs typeface="Aptos Display" pitchFamily="34" charset="-120"/>
              </a:rPr>
              <a:t>Synthèses des recommandations &amp; améliorations possible</a:t>
            </a:r>
            <a:endParaRPr lang="fr-FR"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fr-FR" sz="1150" dirty="0">
                <a:solidFill>
                  <a:srgbClr val="6A6A6A"/>
                </a:solidFill>
              </a:rPr>
              <a:t>Les recommandations peuvent gagner en précision avec des données plus fines.</a:t>
            </a:r>
            <a:endParaRPr lang="fr-FR" sz="1150" dirty="0"/>
          </a:p>
        </p:txBody>
      </p:sp>
      <p:sp>
        <p:nvSpPr>
          <p:cNvPr id="14" name="Text 12"/>
          <p:cNvSpPr/>
          <p:nvPr/>
        </p:nvSpPr>
        <p:spPr>
          <a:xfrm>
            <a:off x="12171680" y="6666484"/>
            <a:ext cx="502920" cy="201168"/>
          </a:xfrm>
          <a:prstGeom prst="rect">
            <a:avLst/>
          </a:prstGeom>
          <a:noFill/>
          <a:ln/>
        </p:spPr>
        <p:txBody>
          <a:bodyPr wrap="square" lIns="0" tIns="0" rIns="0" bIns="0" rtlCol="0" anchor="ctr"/>
          <a:lstStyle/>
          <a:p>
            <a:pPr marL="0" indent="0" algn="r">
              <a:buNone/>
            </a:pPr>
            <a:r>
              <a:rPr lang="fr-FR" sz="900" dirty="0">
                <a:solidFill>
                  <a:srgbClr val="6A6A6A"/>
                </a:solidFill>
                <a:latin typeface="Aptos" pitchFamily="34" charset="0"/>
                <a:ea typeface="Aptos" pitchFamily="34" charset="-122"/>
                <a:cs typeface="Aptos" pitchFamily="34" charset="-120"/>
              </a:rPr>
              <a:t>12</a:t>
            </a:r>
            <a:endParaRPr lang="fr-FR" sz="900" dirty="0"/>
          </a:p>
        </p:txBody>
      </p:sp>
      <p:sp>
        <p:nvSpPr>
          <p:cNvPr id="15" name="Shape 7">
            <a:extLst>
              <a:ext uri="{FF2B5EF4-FFF2-40B4-BE49-F238E27FC236}">
                <a16:creationId xmlns:a16="http://schemas.microsoft.com/office/drawing/2014/main" id="{358780F8-47EA-4201-2BA7-CB950730BBDE}"/>
              </a:ext>
            </a:extLst>
          </p:cNvPr>
          <p:cNvSpPr/>
          <p:nvPr/>
        </p:nvSpPr>
        <p:spPr>
          <a:xfrm>
            <a:off x="731520" y="1325880"/>
            <a:ext cx="3520440" cy="2011680"/>
          </a:xfrm>
          <a:prstGeom prst="roundRect">
            <a:avLst>
              <a:gd name="adj" fmla="val 3636"/>
            </a:avLst>
          </a:prstGeom>
          <a:solidFill>
            <a:srgbClr val="FAF0F3"/>
          </a:solidFill>
          <a:ln w="10160">
            <a:solidFill>
              <a:srgbClr val="A20D33"/>
            </a:solidFill>
            <a:prstDash val="solid"/>
          </a:ln>
        </p:spPr>
      </p:sp>
      <p:sp>
        <p:nvSpPr>
          <p:cNvPr id="16" name="Text 8">
            <a:extLst>
              <a:ext uri="{FF2B5EF4-FFF2-40B4-BE49-F238E27FC236}">
                <a16:creationId xmlns:a16="http://schemas.microsoft.com/office/drawing/2014/main" id="{2410E479-C3EC-E95F-FEAC-947582EE97E6}"/>
              </a:ext>
            </a:extLst>
          </p:cNvPr>
          <p:cNvSpPr/>
          <p:nvPr/>
        </p:nvSpPr>
        <p:spPr>
          <a:xfrm>
            <a:off x="896112" y="1444752"/>
            <a:ext cx="3191256" cy="256032"/>
          </a:xfrm>
          <a:prstGeom prst="rect">
            <a:avLst/>
          </a:prstGeom>
          <a:noFill/>
          <a:ln/>
        </p:spPr>
        <p:txBody>
          <a:bodyPr wrap="square" lIns="0" tIns="0" rIns="0" bIns="0" rtlCol="0" anchor="ctr">
            <a:normAutofit/>
          </a:bodyPr>
          <a:lstStyle/>
          <a:p>
            <a:pPr marL="0" indent="0">
              <a:buNone/>
            </a:pPr>
            <a:r>
              <a:rPr lang="fr-FR" sz="1200" b="1" dirty="0">
                <a:solidFill>
                  <a:srgbClr val="760B27"/>
                </a:solidFill>
              </a:rPr>
              <a:t>1. Sécuriser les produits à forte demande</a:t>
            </a:r>
            <a:endParaRPr lang="fr-FR" sz="1200" dirty="0"/>
          </a:p>
        </p:txBody>
      </p:sp>
      <p:sp>
        <p:nvSpPr>
          <p:cNvPr id="17" name="Text 9">
            <a:extLst>
              <a:ext uri="{FF2B5EF4-FFF2-40B4-BE49-F238E27FC236}">
                <a16:creationId xmlns:a16="http://schemas.microsoft.com/office/drawing/2014/main" id="{5BF04148-D5DA-F642-5075-133D7732EAB8}"/>
              </a:ext>
            </a:extLst>
          </p:cNvPr>
          <p:cNvSpPr/>
          <p:nvPr/>
        </p:nvSpPr>
        <p:spPr>
          <a:xfrm>
            <a:off x="896112" y="1764792"/>
            <a:ext cx="3191256" cy="1481328"/>
          </a:xfrm>
          <a:prstGeom prst="rect">
            <a:avLst/>
          </a:prstGeom>
          <a:noFill/>
          <a:ln/>
        </p:spPr>
        <p:txBody>
          <a:bodyPr wrap="square" lIns="254" tIns="254" rIns="254" bIns="254" rtlCol="0" anchor="t">
            <a:normAutofit/>
          </a:bodyPr>
          <a:lstStyle/>
          <a:p>
            <a:pPr marL="0" indent="0">
              <a:buNone/>
            </a:pPr>
            <a:r>
              <a:rPr lang="fr-FR" sz="1130" dirty="0">
                <a:solidFill>
                  <a:srgbClr val="222222"/>
                </a:solidFill>
              </a:rPr>
              <a:t>Avant une promotion, vérifier stock restant, rotation, délai de réassort et saisonnalité. Les produits en rupture ou sous tension doivent être protégés.</a:t>
            </a:r>
            <a:endParaRPr lang="fr-FR" sz="1130" dirty="0"/>
          </a:p>
        </p:txBody>
      </p:sp>
      <p:sp>
        <p:nvSpPr>
          <p:cNvPr id="18" name="Shape 10">
            <a:extLst>
              <a:ext uri="{FF2B5EF4-FFF2-40B4-BE49-F238E27FC236}">
                <a16:creationId xmlns:a16="http://schemas.microsoft.com/office/drawing/2014/main" id="{EBB578F1-5856-4D60-F3E4-5964558A5510}"/>
              </a:ext>
            </a:extLst>
          </p:cNvPr>
          <p:cNvSpPr/>
          <p:nvPr/>
        </p:nvSpPr>
        <p:spPr>
          <a:xfrm>
            <a:off x="4343400" y="1325880"/>
            <a:ext cx="3520440" cy="2011680"/>
          </a:xfrm>
          <a:prstGeom prst="roundRect">
            <a:avLst>
              <a:gd name="adj" fmla="val 3636"/>
            </a:avLst>
          </a:prstGeom>
          <a:solidFill>
            <a:srgbClr val="FAF0F3"/>
          </a:solidFill>
          <a:ln w="10160">
            <a:solidFill>
              <a:srgbClr val="A20D33"/>
            </a:solidFill>
            <a:prstDash val="solid"/>
          </a:ln>
        </p:spPr>
      </p:sp>
      <p:sp>
        <p:nvSpPr>
          <p:cNvPr id="19" name="Text 11">
            <a:extLst>
              <a:ext uri="{FF2B5EF4-FFF2-40B4-BE49-F238E27FC236}">
                <a16:creationId xmlns:a16="http://schemas.microsoft.com/office/drawing/2014/main" id="{357ECAEB-D342-0F45-A8BE-4175210D9587}"/>
              </a:ext>
            </a:extLst>
          </p:cNvPr>
          <p:cNvSpPr/>
          <p:nvPr/>
        </p:nvSpPr>
        <p:spPr>
          <a:xfrm>
            <a:off x="4507992" y="1444752"/>
            <a:ext cx="3191256" cy="256032"/>
          </a:xfrm>
          <a:prstGeom prst="rect">
            <a:avLst/>
          </a:prstGeom>
          <a:noFill/>
          <a:ln/>
        </p:spPr>
        <p:txBody>
          <a:bodyPr wrap="square" lIns="0" tIns="0" rIns="0" bIns="0" rtlCol="0" anchor="ctr">
            <a:normAutofit/>
          </a:bodyPr>
          <a:lstStyle/>
          <a:p>
            <a:pPr marL="0" indent="0">
              <a:buNone/>
            </a:pPr>
            <a:r>
              <a:rPr lang="fr-FR" sz="1200" b="1" dirty="0">
                <a:solidFill>
                  <a:srgbClr val="760B27"/>
                </a:solidFill>
              </a:rPr>
              <a:t>2. Réduire les surstocks</a:t>
            </a:r>
            <a:endParaRPr lang="fr-FR" sz="1200" dirty="0"/>
          </a:p>
        </p:txBody>
      </p:sp>
      <p:sp>
        <p:nvSpPr>
          <p:cNvPr id="20" name="Text 12">
            <a:extLst>
              <a:ext uri="{FF2B5EF4-FFF2-40B4-BE49-F238E27FC236}">
                <a16:creationId xmlns:a16="http://schemas.microsoft.com/office/drawing/2014/main" id="{B0F5BCBC-4315-5CC5-8C7B-1177D162EB4E}"/>
              </a:ext>
            </a:extLst>
          </p:cNvPr>
          <p:cNvSpPr/>
          <p:nvPr/>
        </p:nvSpPr>
        <p:spPr>
          <a:xfrm>
            <a:off x="4507992" y="1764792"/>
            <a:ext cx="3191256" cy="1481328"/>
          </a:xfrm>
          <a:prstGeom prst="rect">
            <a:avLst/>
          </a:prstGeom>
          <a:noFill/>
          <a:ln/>
        </p:spPr>
        <p:txBody>
          <a:bodyPr wrap="square" lIns="254" tIns="254" rIns="254" bIns="254" rtlCol="0" anchor="t">
            <a:normAutofit/>
          </a:bodyPr>
          <a:lstStyle/>
          <a:p>
            <a:pPr marL="0" indent="0">
              <a:buNone/>
            </a:pPr>
            <a:r>
              <a:rPr lang="fr-FR" sz="1130" dirty="0">
                <a:solidFill>
                  <a:srgbClr val="222222"/>
                </a:solidFill>
              </a:rPr>
              <a:t>Traiter les surstocks selon leur rentabilité : écoulement progressif si la promo est efficace, révision de la mécanique si la marge est détruite.</a:t>
            </a:r>
            <a:endParaRPr lang="fr-FR" sz="1130" dirty="0"/>
          </a:p>
        </p:txBody>
      </p:sp>
      <p:sp>
        <p:nvSpPr>
          <p:cNvPr id="21" name="Shape 13">
            <a:extLst>
              <a:ext uri="{FF2B5EF4-FFF2-40B4-BE49-F238E27FC236}">
                <a16:creationId xmlns:a16="http://schemas.microsoft.com/office/drawing/2014/main" id="{8BAD44B1-A57B-3F82-8A9C-2D3F960A4AAF}"/>
              </a:ext>
            </a:extLst>
          </p:cNvPr>
          <p:cNvSpPr/>
          <p:nvPr/>
        </p:nvSpPr>
        <p:spPr>
          <a:xfrm>
            <a:off x="7955280" y="1325880"/>
            <a:ext cx="3520440" cy="2011680"/>
          </a:xfrm>
          <a:prstGeom prst="roundRect">
            <a:avLst>
              <a:gd name="adj" fmla="val 3636"/>
            </a:avLst>
          </a:prstGeom>
          <a:solidFill>
            <a:srgbClr val="FAF0F3"/>
          </a:solidFill>
          <a:ln w="10160">
            <a:solidFill>
              <a:srgbClr val="A20D33"/>
            </a:solidFill>
            <a:prstDash val="solid"/>
          </a:ln>
        </p:spPr>
      </p:sp>
      <p:sp>
        <p:nvSpPr>
          <p:cNvPr id="22" name="Text 14">
            <a:extLst>
              <a:ext uri="{FF2B5EF4-FFF2-40B4-BE49-F238E27FC236}">
                <a16:creationId xmlns:a16="http://schemas.microsoft.com/office/drawing/2014/main" id="{B09BDA33-2409-AEB9-E949-9891B626B540}"/>
              </a:ext>
            </a:extLst>
          </p:cNvPr>
          <p:cNvSpPr/>
          <p:nvPr/>
        </p:nvSpPr>
        <p:spPr>
          <a:xfrm>
            <a:off x="8119872" y="1444752"/>
            <a:ext cx="3191256" cy="256032"/>
          </a:xfrm>
          <a:prstGeom prst="rect">
            <a:avLst/>
          </a:prstGeom>
          <a:noFill/>
          <a:ln/>
        </p:spPr>
        <p:txBody>
          <a:bodyPr wrap="square" lIns="0" tIns="0" rIns="0" bIns="0" rtlCol="0" anchor="ctr">
            <a:normAutofit/>
          </a:bodyPr>
          <a:lstStyle/>
          <a:p>
            <a:pPr marL="0" indent="0">
              <a:buNone/>
            </a:pPr>
            <a:r>
              <a:rPr lang="fr-FR" sz="1200" b="1" dirty="0">
                <a:solidFill>
                  <a:srgbClr val="760B27"/>
                </a:solidFill>
              </a:rPr>
              <a:t>3. Protéger la marge</a:t>
            </a:r>
            <a:endParaRPr lang="fr-FR" sz="1200" dirty="0"/>
          </a:p>
        </p:txBody>
      </p:sp>
      <p:sp>
        <p:nvSpPr>
          <p:cNvPr id="23" name="Text 15">
            <a:extLst>
              <a:ext uri="{FF2B5EF4-FFF2-40B4-BE49-F238E27FC236}">
                <a16:creationId xmlns:a16="http://schemas.microsoft.com/office/drawing/2014/main" id="{3AD9E053-2F68-B776-6F6D-83DE95641ECA}"/>
              </a:ext>
            </a:extLst>
          </p:cNvPr>
          <p:cNvSpPr/>
          <p:nvPr/>
        </p:nvSpPr>
        <p:spPr>
          <a:xfrm>
            <a:off x="8119872" y="1764792"/>
            <a:ext cx="3191256" cy="1481328"/>
          </a:xfrm>
          <a:prstGeom prst="rect">
            <a:avLst/>
          </a:prstGeom>
          <a:noFill/>
          <a:ln/>
        </p:spPr>
        <p:txBody>
          <a:bodyPr wrap="square" lIns="254" tIns="254" rIns="254" bIns="254" rtlCol="0" anchor="t">
            <a:normAutofit/>
          </a:bodyPr>
          <a:lstStyle/>
          <a:p>
            <a:pPr marL="0" indent="0">
              <a:buNone/>
            </a:pPr>
            <a:r>
              <a:rPr lang="fr-FR" sz="1130" dirty="0">
                <a:solidFill>
                  <a:srgbClr val="222222"/>
                </a:solidFill>
              </a:rPr>
              <a:t>Prioriser les hausses prix ou arbitrages promotionnels sur les SKU où l’impact business est le plus fort.</a:t>
            </a:r>
            <a:endParaRPr lang="fr-FR" sz="1130" dirty="0"/>
          </a:p>
        </p:txBody>
      </p:sp>
      <p:sp>
        <p:nvSpPr>
          <p:cNvPr id="25" name="Text 9">
            <a:extLst>
              <a:ext uri="{FF2B5EF4-FFF2-40B4-BE49-F238E27FC236}">
                <a16:creationId xmlns:a16="http://schemas.microsoft.com/office/drawing/2014/main" id="{DB001D93-C183-B100-65C9-C6BEE6C61D3A}"/>
              </a:ext>
            </a:extLst>
          </p:cNvPr>
          <p:cNvSpPr/>
          <p:nvPr/>
        </p:nvSpPr>
        <p:spPr>
          <a:xfrm>
            <a:off x="896112" y="3789680"/>
            <a:ext cx="6281928" cy="320040"/>
          </a:xfrm>
          <a:prstGeom prst="rect">
            <a:avLst/>
          </a:prstGeom>
          <a:noFill/>
          <a:ln/>
        </p:spPr>
        <p:txBody>
          <a:bodyPr wrap="square" lIns="254" tIns="254" rIns="254" bIns="254" rtlCol="0" anchor="ctr">
            <a:normAutofit fontScale="85000" lnSpcReduction="10000"/>
          </a:bodyPr>
          <a:lstStyle/>
          <a:p>
            <a:pPr marL="0" indent="0">
              <a:buNone/>
            </a:pPr>
            <a:r>
              <a:rPr lang="fr-FR" sz="1800" b="1" dirty="0">
                <a:solidFill>
                  <a:srgbClr val="A60D2D"/>
                </a:solidFill>
                <a:latin typeface="Aptos" pitchFamily="34" charset="0"/>
                <a:ea typeface="Aptos" pitchFamily="34" charset="-122"/>
                <a:cs typeface="Aptos" pitchFamily="34" charset="-120"/>
              </a:rPr>
              <a:t>Pour aller plus loin : enrichir le modèle avec de nouvelles dimensions</a:t>
            </a:r>
            <a:endParaRPr lang="fr-FR" sz="1800" dirty="0"/>
          </a:p>
        </p:txBody>
      </p:sp>
      <p:sp>
        <p:nvSpPr>
          <p:cNvPr id="26" name="Text 8">
            <a:extLst>
              <a:ext uri="{FF2B5EF4-FFF2-40B4-BE49-F238E27FC236}">
                <a16:creationId xmlns:a16="http://schemas.microsoft.com/office/drawing/2014/main" id="{FA9F8C3C-1E08-12AD-BD6A-27433D2DF462}"/>
              </a:ext>
            </a:extLst>
          </p:cNvPr>
          <p:cNvSpPr/>
          <p:nvPr/>
        </p:nvSpPr>
        <p:spPr>
          <a:xfrm>
            <a:off x="931672" y="4507992"/>
            <a:ext cx="2507488" cy="256032"/>
          </a:xfrm>
          <a:prstGeom prst="rect">
            <a:avLst/>
          </a:prstGeom>
          <a:noFill/>
          <a:ln/>
        </p:spPr>
        <p:txBody>
          <a:bodyPr wrap="square" lIns="0" tIns="0" rIns="0" bIns="0" rtlCol="0" anchor="ctr">
            <a:normAutofit/>
          </a:bodyPr>
          <a:lstStyle/>
          <a:p>
            <a:pPr marL="0" indent="0">
              <a:buNone/>
            </a:pPr>
            <a:r>
              <a:rPr lang="fr-FR" sz="1200" b="1" dirty="0">
                <a:solidFill>
                  <a:srgbClr val="760B27"/>
                </a:solidFill>
              </a:rPr>
              <a:t>1. Dimension fournisseur</a:t>
            </a:r>
            <a:endParaRPr lang="fr-FR" sz="1200" dirty="0"/>
          </a:p>
        </p:txBody>
      </p:sp>
      <p:sp>
        <p:nvSpPr>
          <p:cNvPr id="27" name="Text 9">
            <a:extLst>
              <a:ext uri="{FF2B5EF4-FFF2-40B4-BE49-F238E27FC236}">
                <a16:creationId xmlns:a16="http://schemas.microsoft.com/office/drawing/2014/main" id="{48BC82A0-E8C6-D3FE-743B-00CDA62E0009}"/>
              </a:ext>
            </a:extLst>
          </p:cNvPr>
          <p:cNvSpPr/>
          <p:nvPr/>
        </p:nvSpPr>
        <p:spPr>
          <a:xfrm>
            <a:off x="931672" y="4828032"/>
            <a:ext cx="2507488" cy="1481328"/>
          </a:xfrm>
          <a:prstGeom prst="rect">
            <a:avLst/>
          </a:prstGeom>
          <a:noFill/>
          <a:ln/>
        </p:spPr>
        <p:txBody>
          <a:bodyPr wrap="square" lIns="254" tIns="254" rIns="254" bIns="254" rtlCol="0" anchor="t">
            <a:normAutofit/>
          </a:bodyPr>
          <a:lstStyle/>
          <a:p>
            <a:pPr marL="0" indent="0">
              <a:buNone/>
            </a:pPr>
            <a:r>
              <a:rPr lang="fr-FR" sz="1130" dirty="0">
                <a:solidFill>
                  <a:srgbClr val="222222"/>
                </a:solidFill>
              </a:rPr>
              <a:t>Associer chaque produit à son fournisseur, ses délais de livraison et ses conditions de paiement pour mieux anticiper les ruptures et arbitrer les réassorts.</a:t>
            </a:r>
            <a:endParaRPr lang="fr-FR" sz="1130" dirty="0"/>
          </a:p>
        </p:txBody>
      </p:sp>
      <p:sp>
        <p:nvSpPr>
          <p:cNvPr id="30" name="Text 8">
            <a:extLst>
              <a:ext uri="{FF2B5EF4-FFF2-40B4-BE49-F238E27FC236}">
                <a16:creationId xmlns:a16="http://schemas.microsoft.com/office/drawing/2014/main" id="{B9752B0E-2FFB-49B8-3F29-868EFC2916F8}"/>
              </a:ext>
            </a:extLst>
          </p:cNvPr>
          <p:cNvSpPr/>
          <p:nvPr/>
        </p:nvSpPr>
        <p:spPr>
          <a:xfrm>
            <a:off x="3630041" y="4507992"/>
            <a:ext cx="2507488" cy="256032"/>
          </a:xfrm>
          <a:prstGeom prst="rect">
            <a:avLst/>
          </a:prstGeom>
          <a:noFill/>
          <a:ln/>
        </p:spPr>
        <p:txBody>
          <a:bodyPr wrap="square" lIns="0" tIns="0" rIns="0" bIns="0" rtlCol="0" anchor="ctr">
            <a:normAutofit/>
          </a:bodyPr>
          <a:lstStyle/>
          <a:p>
            <a:pPr marL="0" indent="0">
              <a:buNone/>
            </a:pPr>
            <a:r>
              <a:rPr lang="fr-FR" sz="1200" b="1" dirty="0">
                <a:solidFill>
                  <a:srgbClr val="760B27"/>
                </a:solidFill>
              </a:rPr>
              <a:t>2. Dimension produit enrichie</a:t>
            </a:r>
            <a:endParaRPr lang="fr-FR" sz="1200" dirty="0"/>
          </a:p>
        </p:txBody>
      </p:sp>
      <p:sp>
        <p:nvSpPr>
          <p:cNvPr id="31" name="Text 9">
            <a:extLst>
              <a:ext uri="{FF2B5EF4-FFF2-40B4-BE49-F238E27FC236}">
                <a16:creationId xmlns:a16="http://schemas.microsoft.com/office/drawing/2014/main" id="{8EB6623E-37DA-3603-8258-1F859EC7E666}"/>
              </a:ext>
            </a:extLst>
          </p:cNvPr>
          <p:cNvSpPr/>
          <p:nvPr/>
        </p:nvSpPr>
        <p:spPr>
          <a:xfrm>
            <a:off x="3630041" y="4828032"/>
            <a:ext cx="2507488" cy="1481328"/>
          </a:xfrm>
          <a:prstGeom prst="rect">
            <a:avLst/>
          </a:prstGeom>
          <a:noFill/>
          <a:ln/>
        </p:spPr>
        <p:txBody>
          <a:bodyPr wrap="square" lIns="254" tIns="254" rIns="254" bIns="254" rtlCol="0" anchor="t">
            <a:normAutofit/>
          </a:bodyPr>
          <a:lstStyle/>
          <a:p>
            <a:pPr marL="0" indent="0">
              <a:buNone/>
            </a:pPr>
            <a:r>
              <a:rPr lang="fr-FR" sz="1130" dirty="0">
                <a:solidFill>
                  <a:srgbClr val="222222"/>
                </a:solidFill>
              </a:rPr>
              <a:t>Ajouter le niveau de gamme, la couleur du vin et une segmentation métier plus précise pour comparer les produits sur des groupes réellement homogènes.</a:t>
            </a:r>
            <a:endParaRPr lang="fr-FR" sz="1130" dirty="0"/>
          </a:p>
        </p:txBody>
      </p:sp>
      <p:sp>
        <p:nvSpPr>
          <p:cNvPr id="32" name="Text 8">
            <a:extLst>
              <a:ext uri="{FF2B5EF4-FFF2-40B4-BE49-F238E27FC236}">
                <a16:creationId xmlns:a16="http://schemas.microsoft.com/office/drawing/2014/main" id="{4F27F026-2BD9-F61C-59C9-CB85EA20ED59}"/>
              </a:ext>
            </a:extLst>
          </p:cNvPr>
          <p:cNvSpPr/>
          <p:nvPr/>
        </p:nvSpPr>
        <p:spPr>
          <a:xfrm>
            <a:off x="6328410" y="4507992"/>
            <a:ext cx="2507488" cy="256032"/>
          </a:xfrm>
          <a:prstGeom prst="rect">
            <a:avLst/>
          </a:prstGeom>
          <a:noFill/>
          <a:ln/>
        </p:spPr>
        <p:txBody>
          <a:bodyPr wrap="square" lIns="0" tIns="0" rIns="0" bIns="0" rtlCol="0" anchor="ctr">
            <a:normAutofit/>
          </a:bodyPr>
          <a:lstStyle/>
          <a:p>
            <a:pPr marL="0" indent="0">
              <a:buNone/>
            </a:pPr>
            <a:r>
              <a:rPr lang="fr-FR" sz="1200" b="1" dirty="0">
                <a:solidFill>
                  <a:srgbClr val="760B27"/>
                </a:solidFill>
              </a:rPr>
              <a:t>3. Dimension client</a:t>
            </a:r>
            <a:endParaRPr lang="fr-FR" sz="1200" dirty="0"/>
          </a:p>
        </p:txBody>
      </p:sp>
      <p:sp>
        <p:nvSpPr>
          <p:cNvPr id="33" name="Text 9">
            <a:extLst>
              <a:ext uri="{FF2B5EF4-FFF2-40B4-BE49-F238E27FC236}">
                <a16:creationId xmlns:a16="http://schemas.microsoft.com/office/drawing/2014/main" id="{DDF55C19-40EB-D79C-20F5-4DAEB00DD398}"/>
              </a:ext>
            </a:extLst>
          </p:cNvPr>
          <p:cNvSpPr/>
          <p:nvPr/>
        </p:nvSpPr>
        <p:spPr>
          <a:xfrm>
            <a:off x="6328410" y="4828032"/>
            <a:ext cx="2507488" cy="1481328"/>
          </a:xfrm>
          <a:prstGeom prst="rect">
            <a:avLst/>
          </a:prstGeom>
          <a:noFill/>
          <a:ln/>
        </p:spPr>
        <p:txBody>
          <a:bodyPr wrap="square" lIns="254" tIns="254" rIns="254" bIns="254" rtlCol="0" anchor="t">
            <a:normAutofit/>
          </a:bodyPr>
          <a:lstStyle/>
          <a:p>
            <a:pPr marL="0" indent="0">
              <a:buNone/>
            </a:pPr>
            <a:r>
              <a:rPr lang="fr-FR" sz="1130" dirty="0">
                <a:solidFill>
                  <a:srgbClr val="222222"/>
                </a:solidFill>
              </a:rPr>
              <a:t>Analyser les comportements d’achat pour mieux comprendre la demande, mesurer l’effet des promotions et affiner les prévisions de ventes.</a:t>
            </a:r>
            <a:endParaRPr lang="fr-FR" sz="1130" dirty="0"/>
          </a:p>
        </p:txBody>
      </p:sp>
      <p:sp>
        <p:nvSpPr>
          <p:cNvPr id="34" name="Text 8">
            <a:extLst>
              <a:ext uri="{FF2B5EF4-FFF2-40B4-BE49-F238E27FC236}">
                <a16:creationId xmlns:a16="http://schemas.microsoft.com/office/drawing/2014/main" id="{7A5DE218-8A2C-EFB3-CCE3-3D4AC34057E8}"/>
              </a:ext>
            </a:extLst>
          </p:cNvPr>
          <p:cNvSpPr/>
          <p:nvPr/>
        </p:nvSpPr>
        <p:spPr>
          <a:xfrm>
            <a:off x="8960612" y="4507992"/>
            <a:ext cx="2507488" cy="256032"/>
          </a:xfrm>
          <a:prstGeom prst="rect">
            <a:avLst/>
          </a:prstGeom>
          <a:noFill/>
          <a:ln/>
        </p:spPr>
        <p:txBody>
          <a:bodyPr wrap="square" lIns="0" tIns="0" rIns="0" bIns="0" rtlCol="0" anchor="ctr">
            <a:normAutofit/>
          </a:bodyPr>
          <a:lstStyle/>
          <a:p>
            <a:pPr marL="0" indent="0">
              <a:buNone/>
            </a:pPr>
            <a:r>
              <a:rPr lang="fr-FR" sz="1200" b="1" dirty="0">
                <a:solidFill>
                  <a:srgbClr val="760B27"/>
                </a:solidFill>
              </a:rPr>
              <a:t>4. Historique plus long</a:t>
            </a:r>
            <a:endParaRPr lang="fr-FR" sz="1200" dirty="0"/>
          </a:p>
        </p:txBody>
      </p:sp>
      <p:sp>
        <p:nvSpPr>
          <p:cNvPr id="35" name="Text 9">
            <a:extLst>
              <a:ext uri="{FF2B5EF4-FFF2-40B4-BE49-F238E27FC236}">
                <a16:creationId xmlns:a16="http://schemas.microsoft.com/office/drawing/2014/main" id="{71486941-EEF8-CD94-C1ED-9635BC7E64B1}"/>
              </a:ext>
            </a:extLst>
          </p:cNvPr>
          <p:cNvSpPr/>
          <p:nvPr/>
        </p:nvSpPr>
        <p:spPr>
          <a:xfrm>
            <a:off x="8960612" y="4828032"/>
            <a:ext cx="2507488" cy="1481328"/>
          </a:xfrm>
          <a:prstGeom prst="rect">
            <a:avLst/>
          </a:prstGeom>
          <a:noFill/>
          <a:ln/>
        </p:spPr>
        <p:txBody>
          <a:bodyPr wrap="square" lIns="254" tIns="254" rIns="254" bIns="254" rtlCol="0" anchor="t">
            <a:normAutofit/>
          </a:bodyPr>
          <a:lstStyle/>
          <a:p>
            <a:pPr marL="0" indent="0">
              <a:buNone/>
            </a:pPr>
            <a:r>
              <a:rPr lang="fr-FR" sz="1130" dirty="0">
                <a:solidFill>
                  <a:srgbClr val="222222"/>
                </a:solidFill>
              </a:rPr>
              <a:t>Étendre le </a:t>
            </a:r>
            <a:r>
              <a:rPr lang="fr-FR" sz="1130" dirty="0" err="1">
                <a:solidFill>
                  <a:srgbClr val="222222"/>
                </a:solidFill>
              </a:rPr>
              <a:t>dataset</a:t>
            </a:r>
            <a:r>
              <a:rPr lang="fr-FR" sz="1130" dirty="0">
                <a:solidFill>
                  <a:srgbClr val="222222"/>
                </a:solidFill>
              </a:rPr>
              <a:t> sur plusieurs années pour fiabiliser la saisonnalité, les rotations et les seuils de stock cible.</a:t>
            </a:r>
            <a:endParaRPr lang="fr-FR" sz="1130" dirty="0"/>
          </a:p>
        </p:txBody>
      </p:sp>
      <p:grpSp>
        <p:nvGrpSpPr>
          <p:cNvPr id="36" name="Groupe 35">
            <a:extLst>
              <a:ext uri="{FF2B5EF4-FFF2-40B4-BE49-F238E27FC236}">
                <a16:creationId xmlns:a16="http://schemas.microsoft.com/office/drawing/2014/main" id="{5F954981-5AC6-AECF-FFE7-2BA3E57E495B}"/>
              </a:ext>
            </a:extLst>
          </p:cNvPr>
          <p:cNvGrpSpPr/>
          <p:nvPr/>
        </p:nvGrpSpPr>
        <p:grpSpPr>
          <a:xfrm>
            <a:off x="10686011" y="251460"/>
            <a:ext cx="1069848" cy="905256"/>
            <a:chOff x="9803278" y="1069848"/>
            <a:chExt cx="1069848" cy="905256"/>
          </a:xfrm>
        </p:grpSpPr>
        <p:sp>
          <p:nvSpPr>
            <p:cNvPr id="37" name="Shape 9">
              <a:extLst>
                <a:ext uri="{FF2B5EF4-FFF2-40B4-BE49-F238E27FC236}">
                  <a16:creationId xmlns:a16="http://schemas.microsoft.com/office/drawing/2014/main" id="{60B2DDAA-20B4-4CE4-8672-F8AD488B2E7D}"/>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38" name="Shape 10">
              <a:extLst>
                <a:ext uri="{FF2B5EF4-FFF2-40B4-BE49-F238E27FC236}">
                  <a16:creationId xmlns:a16="http://schemas.microsoft.com/office/drawing/2014/main" id="{716B69D6-2BC2-A7A9-B7EA-F3047BB816AE}"/>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39" name="Shape 11">
              <a:extLst>
                <a:ext uri="{FF2B5EF4-FFF2-40B4-BE49-F238E27FC236}">
                  <a16:creationId xmlns:a16="http://schemas.microsoft.com/office/drawing/2014/main" id="{CE884676-E77F-C672-CABD-C19328EA0FC0}"/>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fr-FR" sz="850" b="1" dirty="0">
                <a:solidFill>
                  <a:srgbClr val="A60D2D"/>
                </a:solidFill>
              </a:rPr>
              <a:t>LIMITES ET CONCLUSION</a:t>
            </a:r>
            <a:endParaRPr lang="fr-FR"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fr-FR" sz="2400" b="1" dirty="0">
                <a:solidFill>
                  <a:srgbClr val="2D2D2D"/>
                </a:solidFill>
                <a:latin typeface="Aptos Display" pitchFamily="34" charset="0"/>
                <a:ea typeface="Aptos Display" pitchFamily="34" charset="-122"/>
                <a:cs typeface="Aptos Display" pitchFamily="34" charset="-120"/>
              </a:rPr>
              <a:t>Conclusion — Un outil de pilotage orienté décision</a:t>
            </a:r>
            <a:endParaRPr lang="fr-FR"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fr-FR" sz="1150" dirty="0">
                <a:solidFill>
                  <a:srgbClr val="6A6A6A"/>
                </a:solidFill>
              </a:rPr>
              <a:t>Le </a:t>
            </a:r>
            <a:r>
              <a:rPr lang="fr-FR" sz="1150" dirty="0" err="1">
                <a:solidFill>
                  <a:srgbClr val="6A6A6A"/>
                </a:solidFill>
              </a:rPr>
              <a:t>dashboard</a:t>
            </a:r>
            <a:r>
              <a:rPr lang="fr-FR" sz="1150" dirty="0">
                <a:solidFill>
                  <a:srgbClr val="6A6A6A"/>
                </a:solidFill>
              </a:rPr>
              <a:t> aide à prioriser ; il ne remplace pas la décision métier.</a:t>
            </a:r>
            <a:endParaRPr lang="fr-FR" sz="1150" dirty="0"/>
          </a:p>
        </p:txBody>
      </p:sp>
      <p:sp>
        <p:nvSpPr>
          <p:cNvPr id="13" name="Text 11"/>
          <p:cNvSpPr/>
          <p:nvPr/>
        </p:nvSpPr>
        <p:spPr>
          <a:xfrm>
            <a:off x="11384280" y="6473952"/>
            <a:ext cx="502920" cy="201168"/>
          </a:xfrm>
          <a:prstGeom prst="rect">
            <a:avLst/>
          </a:prstGeom>
          <a:noFill/>
          <a:ln/>
        </p:spPr>
        <p:txBody>
          <a:bodyPr wrap="square" lIns="0" tIns="0" rIns="0" bIns="0" rtlCol="0" anchor="ctr"/>
          <a:lstStyle/>
          <a:p>
            <a:pPr marL="0" indent="0" algn="r">
              <a:buNone/>
            </a:pPr>
            <a:r>
              <a:rPr lang="fr-FR" sz="900" dirty="0">
                <a:solidFill>
                  <a:srgbClr val="6A6A6A"/>
                </a:solidFill>
                <a:latin typeface="Aptos" pitchFamily="34" charset="0"/>
                <a:ea typeface="Aptos" pitchFamily="34" charset="-122"/>
                <a:cs typeface="Aptos" pitchFamily="34" charset="-120"/>
              </a:rPr>
              <a:t>13</a:t>
            </a:r>
            <a:endParaRPr lang="fr-FR" sz="900" dirty="0"/>
          </a:p>
        </p:txBody>
      </p:sp>
      <p:sp>
        <p:nvSpPr>
          <p:cNvPr id="14" name="Shape 8">
            <a:extLst>
              <a:ext uri="{FF2B5EF4-FFF2-40B4-BE49-F238E27FC236}">
                <a16:creationId xmlns:a16="http://schemas.microsoft.com/office/drawing/2014/main" id="{81029BA7-C719-10EA-87B0-5558334E68D5}"/>
              </a:ext>
            </a:extLst>
          </p:cNvPr>
          <p:cNvSpPr/>
          <p:nvPr/>
        </p:nvSpPr>
        <p:spPr>
          <a:xfrm>
            <a:off x="521208" y="1719072"/>
            <a:ext cx="11218672" cy="1806448"/>
          </a:xfrm>
          <a:prstGeom prst="roundRect">
            <a:avLst>
              <a:gd name="adj" fmla="val 6957"/>
            </a:avLst>
          </a:prstGeom>
          <a:solidFill>
            <a:srgbClr val="FAF0F3"/>
          </a:solidFill>
          <a:ln w="10160">
            <a:solidFill>
              <a:srgbClr val="A20D33"/>
            </a:solidFill>
            <a:prstDash val="solid"/>
          </a:ln>
        </p:spPr>
      </p:sp>
      <p:sp>
        <p:nvSpPr>
          <p:cNvPr id="15" name="Text 9">
            <a:extLst>
              <a:ext uri="{FF2B5EF4-FFF2-40B4-BE49-F238E27FC236}">
                <a16:creationId xmlns:a16="http://schemas.microsoft.com/office/drawing/2014/main" id="{A092EFAD-70FD-9D86-DA06-A50135715882}"/>
              </a:ext>
            </a:extLst>
          </p:cNvPr>
          <p:cNvSpPr/>
          <p:nvPr/>
        </p:nvSpPr>
        <p:spPr>
          <a:xfrm>
            <a:off x="685800" y="1837943"/>
            <a:ext cx="4191000" cy="294641"/>
          </a:xfrm>
          <a:prstGeom prst="rect">
            <a:avLst/>
          </a:prstGeom>
          <a:noFill/>
          <a:ln/>
        </p:spPr>
        <p:txBody>
          <a:bodyPr wrap="square" lIns="0" tIns="0" rIns="0" bIns="0" rtlCol="0" anchor="ctr">
            <a:normAutofit/>
          </a:bodyPr>
          <a:lstStyle/>
          <a:p>
            <a:pPr marL="0" indent="0">
              <a:buNone/>
            </a:pPr>
            <a:r>
              <a:rPr lang="fr-FR" sz="1200" b="1" dirty="0">
                <a:solidFill>
                  <a:srgbClr val="760B27"/>
                </a:solidFill>
              </a:rPr>
              <a:t>Limites actuelles</a:t>
            </a:r>
            <a:endParaRPr lang="fr-FR" sz="1200" dirty="0"/>
          </a:p>
        </p:txBody>
      </p:sp>
      <p:sp>
        <p:nvSpPr>
          <p:cNvPr id="16" name="Text 10">
            <a:extLst>
              <a:ext uri="{FF2B5EF4-FFF2-40B4-BE49-F238E27FC236}">
                <a16:creationId xmlns:a16="http://schemas.microsoft.com/office/drawing/2014/main" id="{2DA73901-D220-37FC-0128-98954CA97B77}"/>
              </a:ext>
            </a:extLst>
          </p:cNvPr>
          <p:cNvSpPr/>
          <p:nvPr/>
        </p:nvSpPr>
        <p:spPr>
          <a:xfrm>
            <a:off x="685800" y="2157984"/>
            <a:ext cx="10383520" cy="1271016"/>
          </a:xfrm>
          <a:prstGeom prst="rect">
            <a:avLst/>
          </a:prstGeom>
          <a:noFill/>
          <a:ln/>
        </p:spPr>
        <p:txBody>
          <a:bodyPr wrap="square" lIns="254" tIns="254" rIns="254" bIns="254" rtlCol="0" anchor="t">
            <a:normAutofit/>
          </a:bodyPr>
          <a:lstStyle/>
          <a:p>
            <a:pPr marL="171450" indent="-171450">
              <a:buFont typeface="Arial" panose="020B0604020202020204" pitchFamily="34" charset="0"/>
              <a:buChar char="•"/>
            </a:pPr>
            <a:r>
              <a:rPr lang="fr-FR" sz="1130" dirty="0">
                <a:solidFill>
                  <a:srgbClr val="222222"/>
                </a:solidFill>
              </a:rPr>
              <a:t>Historique limité à environ un an : prudence sur la saisonnalité avancée.</a:t>
            </a:r>
          </a:p>
          <a:p>
            <a:pPr marL="171450" indent="-171450">
              <a:buFont typeface="Arial" panose="020B0604020202020204" pitchFamily="34" charset="0"/>
              <a:buChar char="•"/>
            </a:pPr>
            <a:r>
              <a:rPr lang="fr-FR" sz="1130" dirty="0">
                <a:solidFill>
                  <a:srgbClr val="222222"/>
                </a:solidFill>
              </a:rPr>
              <a:t>Certaines anomalies source nécessitent un audit interne avant correction.</a:t>
            </a:r>
          </a:p>
          <a:p>
            <a:pPr marL="171450" indent="-171450">
              <a:buFont typeface="Arial" panose="020B0604020202020204" pitchFamily="34" charset="0"/>
              <a:buChar char="•"/>
            </a:pPr>
            <a:r>
              <a:rPr lang="fr-FR" sz="1130" dirty="0">
                <a:solidFill>
                  <a:srgbClr val="222222"/>
                </a:solidFill>
              </a:rPr>
              <a:t>Granularité métier encore perfectible : gamme, couleur, type, segment.</a:t>
            </a:r>
          </a:p>
          <a:p>
            <a:pPr marL="171450" indent="-171450">
              <a:buFont typeface="Arial" panose="020B0604020202020204" pitchFamily="34" charset="0"/>
              <a:buChar char="•"/>
            </a:pPr>
            <a:r>
              <a:rPr lang="fr-FR" sz="1130" dirty="0">
                <a:solidFill>
                  <a:srgbClr val="222222"/>
                </a:solidFill>
              </a:rPr>
              <a:t>Délais fournisseurs simulés par paramètre, non issus d’un historique réel.</a:t>
            </a:r>
          </a:p>
        </p:txBody>
      </p:sp>
      <p:sp>
        <p:nvSpPr>
          <p:cNvPr id="17" name="Shape 11">
            <a:extLst>
              <a:ext uri="{FF2B5EF4-FFF2-40B4-BE49-F238E27FC236}">
                <a16:creationId xmlns:a16="http://schemas.microsoft.com/office/drawing/2014/main" id="{56CFD947-9E82-993B-5F04-5064421ECA6E}"/>
              </a:ext>
            </a:extLst>
          </p:cNvPr>
          <p:cNvSpPr/>
          <p:nvPr/>
        </p:nvSpPr>
        <p:spPr>
          <a:xfrm>
            <a:off x="521208" y="3931920"/>
            <a:ext cx="11218672" cy="2011680"/>
          </a:xfrm>
          <a:prstGeom prst="roundRect">
            <a:avLst>
              <a:gd name="adj" fmla="val 7273"/>
            </a:avLst>
          </a:prstGeom>
          <a:solidFill>
            <a:srgbClr val="F4F4F4"/>
          </a:solidFill>
          <a:ln w="10160">
            <a:solidFill>
              <a:srgbClr val="D9D9D9"/>
            </a:solidFill>
            <a:prstDash val="solid"/>
          </a:ln>
        </p:spPr>
      </p:sp>
      <p:sp>
        <p:nvSpPr>
          <p:cNvPr id="18" name="Text 12">
            <a:extLst>
              <a:ext uri="{FF2B5EF4-FFF2-40B4-BE49-F238E27FC236}">
                <a16:creationId xmlns:a16="http://schemas.microsoft.com/office/drawing/2014/main" id="{F669F4EE-569F-1DEE-F434-025E71BA77E7}"/>
              </a:ext>
            </a:extLst>
          </p:cNvPr>
          <p:cNvSpPr/>
          <p:nvPr/>
        </p:nvSpPr>
        <p:spPr>
          <a:xfrm>
            <a:off x="685800" y="4050792"/>
            <a:ext cx="2341880" cy="320040"/>
          </a:xfrm>
          <a:prstGeom prst="rect">
            <a:avLst/>
          </a:prstGeom>
          <a:noFill/>
          <a:ln/>
        </p:spPr>
        <p:txBody>
          <a:bodyPr wrap="square" lIns="0" tIns="0" rIns="0" bIns="0" rtlCol="0" anchor="ctr">
            <a:normAutofit/>
          </a:bodyPr>
          <a:lstStyle/>
          <a:p>
            <a:pPr marL="0" indent="0">
              <a:buNone/>
            </a:pPr>
            <a:r>
              <a:rPr lang="en-US" sz="1200" b="1" dirty="0">
                <a:solidFill>
                  <a:srgbClr val="760B27"/>
                </a:solidFill>
              </a:rPr>
              <a:t>Conclusion</a:t>
            </a:r>
            <a:endParaRPr lang="en-US" sz="1200" dirty="0"/>
          </a:p>
        </p:txBody>
      </p:sp>
      <p:sp>
        <p:nvSpPr>
          <p:cNvPr id="19" name="Text 13">
            <a:extLst>
              <a:ext uri="{FF2B5EF4-FFF2-40B4-BE49-F238E27FC236}">
                <a16:creationId xmlns:a16="http://schemas.microsoft.com/office/drawing/2014/main" id="{9240E11A-5D66-5CBC-E556-4D72642DC03A}"/>
              </a:ext>
            </a:extLst>
          </p:cNvPr>
          <p:cNvSpPr/>
          <p:nvPr/>
        </p:nvSpPr>
        <p:spPr>
          <a:xfrm>
            <a:off x="685800" y="4370832"/>
            <a:ext cx="10916920" cy="1508760"/>
          </a:xfrm>
          <a:prstGeom prst="rect">
            <a:avLst/>
          </a:prstGeom>
          <a:noFill/>
          <a:ln/>
        </p:spPr>
        <p:txBody>
          <a:bodyPr wrap="square" lIns="254" tIns="254" rIns="254" bIns="254" rtlCol="0" anchor="t">
            <a:normAutofit/>
          </a:bodyPr>
          <a:lstStyle/>
          <a:p>
            <a:pPr marL="0" indent="0">
              <a:buNone/>
            </a:pPr>
            <a:r>
              <a:rPr lang="fr-FR" sz="1130" b="1" dirty="0">
                <a:solidFill>
                  <a:srgbClr val="222222"/>
                </a:solidFill>
              </a:rPr>
              <a:t>La solution transforme une base centralisée en outil de pilotage : les données sont fiabilisées, mises à disposition, puis exploitées pour repérer les alertes, diagnostiquer les causes et proposer des décisions business.</a:t>
            </a:r>
          </a:p>
        </p:txBody>
      </p:sp>
      <p:grpSp>
        <p:nvGrpSpPr>
          <p:cNvPr id="20" name="Groupe 19">
            <a:extLst>
              <a:ext uri="{FF2B5EF4-FFF2-40B4-BE49-F238E27FC236}">
                <a16:creationId xmlns:a16="http://schemas.microsoft.com/office/drawing/2014/main" id="{AF52FC7F-56DA-C4E4-893F-A96408C60B24}"/>
              </a:ext>
            </a:extLst>
          </p:cNvPr>
          <p:cNvGrpSpPr/>
          <p:nvPr/>
        </p:nvGrpSpPr>
        <p:grpSpPr>
          <a:xfrm>
            <a:off x="10686011" y="251460"/>
            <a:ext cx="1069848" cy="905256"/>
            <a:chOff x="9803278" y="1069848"/>
            <a:chExt cx="1069848" cy="905256"/>
          </a:xfrm>
        </p:grpSpPr>
        <p:sp>
          <p:nvSpPr>
            <p:cNvPr id="21" name="Shape 9">
              <a:extLst>
                <a:ext uri="{FF2B5EF4-FFF2-40B4-BE49-F238E27FC236}">
                  <a16:creationId xmlns:a16="http://schemas.microsoft.com/office/drawing/2014/main" id="{BF5CBDF9-5ADE-808F-5174-65C0853950BE}"/>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22" name="Shape 10">
              <a:extLst>
                <a:ext uri="{FF2B5EF4-FFF2-40B4-BE49-F238E27FC236}">
                  <a16:creationId xmlns:a16="http://schemas.microsoft.com/office/drawing/2014/main" id="{00C686F5-C556-1B3F-7D02-411DC89E4382}"/>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23" name="Shape 11">
              <a:extLst>
                <a:ext uri="{FF2B5EF4-FFF2-40B4-BE49-F238E27FC236}">
                  <a16:creationId xmlns:a16="http://schemas.microsoft.com/office/drawing/2014/main" id="{8CAB333A-EE92-6629-FFA3-AA1F91C43809}"/>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fr-FR" sz="850" b="1" dirty="0">
                <a:solidFill>
                  <a:srgbClr val="A60D2D"/>
                </a:solidFill>
              </a:rPr>
              <a:t>CONTEXTE</a:t>
            </a:r>
            <a:endParaRPr lang="fr-FR"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fr-FR" sz="2400" b="1" dirty="0">
                <a:solidFill>
                  <a:srgbClr val="2D2D2D"/>
                </a:solidFill>
                <a:latin typeface="Aptos Display" pitchFamily="34" charset="0"/>
                <a:ea typeface="Aptos Display" pitchFamily="34" charset="-122"/>
                <a:cs typeface="Aptos Display" pitchFamily="34" charset="-120"/>
              </a:rPr>
              <a:t>De la donnée disponible au pilotage opérationnel</a:t>
            </a:r>
            <a:endParaRPr lang="fr-FR"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fr-FR" sz="1150" dirty="0">
                <a:solidFill>
                  <a:srgbClr val="6A6A6A"/>
                </a:solidFill>
              </a:rPr>
              <a:t>Le besoin n’est plus seulement d’avoir des données fiables, mais de les rendre exploitables pour les décisions métier.</a:t>
            </a:r>
            <a:endParaRPr lang="fr-FR" sz="1150" dirty="0"/>
          </a:p>
        </p:txBody>
      </p:sp>
      <p:sp>
        <p:nvSpPr>
          <p:cNvPr id="8" name="Shape 6"/>
          <p:cNvSpPr/>
          <p:nvPr/>
        </p:nvSpPr>
        <p:spPr>
          <a:xfrm>
            <a:off x="4617720" y="1325880"/>
            <a:ext cx="9144" cy="0"/>
          </a:xfrm>
          <a:prstGeom prst="line">
            <a:avLst/>
          </a:prstGeom>
          <a:noFill/>
          <a:ln w="15240">
            <a:solidFill>
              <a:srgbClr val="A60D2D"/>
            </a:solidFill>
            <a:prstDash val="solid"/>
          </a:ln>
        </p:spPr>
      </p:sp>
      <p:sp>
        <p:nvSpPr>
          <p:cNvPr id="15" name="Shape 4">
            <a:extLst>
              <a:ext uri="{FF2B5EF4-FFF2-40B4-BE49-F238E27FC236}">
                <a16:creationId xmlns:a16="http://schemas.microsoft.com/office/drawing/2014/main" id="{2B8CCDBF-077C-5291-E047-FA7D4D9F1F0F}"/>
              </a:ext>
            </a:extLst>
          </p:cNvPr>
          <p:cNvSpPr/>
          <p:nvPr/>
        </p:nvSpPr>
        <p:spPr>
          <a:xfrm>
            <a:off x="574040" y="1574799"/>
            <a:ext cx="3154680" cy="4206240"/>
          </a:xfrm>
          <a:prstGeom prst="roundRect">
            <a:avLst>
              <a:gd name="adj" fmla="val 2319"/>
            </a:avLst>
          </a:prstGeom>
          <a:solidFill>
            <a:srgbClr val="F6F3F4"/>
          </a:solidFill>
          <a:ln w="10160">
            <a:solidFill>
              <a:srgbClr val="E6E0E2"/>
            </a:solidFill>
            <a:prstDash val="solid"/>
          </a:ln>
        </p:spPr>
      </p:sp>
      <p:sp>
        <p:nvSpPr>
          <p:cNvPr id="16" name="Shape 9">
            <a:extLst>
              <a:ext uri="{FF2B5EF4-FFF2-40B4-BE49-F238E27FC236}">
                <a16:creationId xmlns:a16="http://schemas.microsoft.com/office/drawing/2014/main" id="{3736A5EB-65C8-2305-30F9-23B6AC619104}"/>
              </a:ext>
            </a:extLst>
          </p:cNvPr>
          <p:cNvSpPr/>
          <p:nvPr/>
        </p:nvSpPr>
        <p:spPr>
          <a:xfrm>
            <a:off x="4231640" y="1574799"/>
            <a:ext cx="3154680" cy="4206240"/>
          </a:xfrm>
          <a:prstGeom prst="roundRect">
            <a:avLst>
              <a:gd name="adj" fmla="val 2319"/>
            </a:avLst>
          </a:prstGeom>
          <a:solidFill>
            <a:srgbClr val="F6F3F4"/>
          </a:solidFill>
          <a:ln w="10160">
            <a:solidFill>
              <a:srgbClr val="E6E0E2"/>
            </a:solidFill>
            <a:prstDash val="solid"/>
          </a:ln>
        </p:spPr>
      </p:sp>
      <p:sp>
        <p:nvSpPr>
          <p:cNvPr id="17" name="Shape 14">
            <a:extLst>
              <a:ext uri="{FF2B5EF4-FFF2-40B4-BE49-F238E27FC236}">
                <a16:creationId xmlns:a16="http://schemas.microsoft.com/office/drawing/2014/main" id="{14D2D969-3F5A-367F-03D3-A1B945ADDDD2}"/>
              </a:ext>
            </a:extLst>
          </p:cNvPr>
          <p:cNvSpPr/>
          <p:nvPr/>
        </p:nvSpPr>
        <p:spPr>
          <a:xfrm>
            <a:off x="7889240" y="1574799"/>
            <a:ext cx="3154680" cy="4206240"/>
          </a:xfrm>
          <a:prstGeom prst="roundRect">
            <a:avLst>
              <a:gd name="adj" fmla="val 2319"/>
            </a:avLst>
          </a:prstGeom>
          <a:solidFill>
            <a:srgbClr val="F2DDE3"/>
          </a:solidFill>
          <a:ln w="22860">
            <a:solidFill>
              <a:srgbClr val="A60D2D"/>
            </a:solidFill>
            <a:prstDash val="solid"/>
          </a:ln>
        </p:spPr>
      </p:sp>
      <p:sp>
        <p:nvSpPr>
          <p:cNvPr id="21" name="Text 5">
            <a:extLst>
              <a:ext uri="{FF2B5EF4-FFF2-40B4-BE49-F238E27FC236}">
                <a16:creationId xmlns:a16="http://schemas.microsoft.com/office/drawing/2014/main" id="{316A611E-A972-F9F9-B33C-CCFA52FDCC1D}"/>
              </a:ext>
            </a:extLst>
          </p:cNvPr>
          <p:cNvSpPr/>
          <p:nvPr/>
        </p:nvSpPr>
        <p:spPr>
          <a:xfrm>
            <a:off x="746760" y="1693672"/>
            <a:ext cx="2651760" cy="320040"/>
          </a:xfrm>
          <a:prstGeom prst="rect">
            <a:avLst/>
          </a:prstGeom>
          <a:noFill/>
          <a:ln/>
        </p:spPr>
        <p:txBody>
          <a:bodyPr wrap="square" lIns="0" tIns="0" rIns="0" bIns="0" rtlCol="0" anchor="ctr"/>
          <a:lstStyle/>
          <a:p>
            <a:pPr marL="0" indent="0">
              <a:buNone/>
            </a:pPr>
            <a:r>
              <a:rPr lang="fr-FR" b="1" dirty="0">
                <a:solidFill>
                  <a:srgbClr val="2D2D2D"/>
                </a:solidFill>
              </a:rPr>
              <a:t>Contexte</a:t>
            </a:r>
            <a:endParaRPr lang="fr-FR" sz="1800" dirty="0"/>
          </a:p>
        </p:txBody>
      </p:sp>
      <p:sp>
        <p:nvSpPr>
          <p:cNvPr id="22" name="Text 10">
            <a:extLst>
              <a:ext uri="{FF2B5EF4-FFF2-40B4-BE49-F238E27FC236}">
                <a16:creationId xmlns:a16="http://schemas.microsoft.com/office/drawing/2014/main" id="{1E246E08-B460-6DD3-D517-99784CDE6FFB}"/>
              </a:ext>
            </a:extLst>
          </p:cNvPr>
          <p:cNvSpPr/>
          <p:nvPr/>
        </p:nvSpPr>
        <p:spPr>
          <a:xfrm>
            <a:off x="4404360" y="1693672"/>
            <a:ext cx="2651760" cy="320040"/>
          </a:xfrm>
          <a:prstGeom prst="rect">
            <a:avLst/>
          </a:prstGeom>
          <a:noFill/>
          <a:ln/>
        </p:spPr>
        <p:txBody>
          <a:bodyPr wrap="square" lIns="0" tIns="0" rIns="0" bIns="0" rtlCol="0" anchor="ctr"/>
          <a:lstStyle/>
          <a:p>
            <a:pPr marL="0" indent="0">
              <a:buNone/>
            </a:pPr>
            <a:r>
              <a:rPr lang="fr-FR" sz="1800" b="1" dirty="0">
                <a:solidFill>
                  <a:srgbClr val="2D2D2D"/>
                </a:solidFill>
              </a:rPr>
              <a:t>Enjeux métier</a:t>
            </a:r>
            <a:endParaRPr lang="fr-FR" sz="1800" dirty="0"/>
          </a:p>
        </p:txBody>
      </p:sp>
      <p:sp>
        <p:nvSpPr>
          <p:cNvPr id="23" name="Text 15">
            <a:extLst>
              <a:ext uri="{FF2B5EF4-FFF2-40B4-BE49-F238E27FC236}">
                <a16:creationId xmlns:a16="http://schemas.microsoft.com/office/drawing/2014/main" id="{319F4C42-FFAE-EA7E-0D76-0064F1468D7F}"/>
              </a:ext>
            </a:extLst>
          </p:cNvPr>
          <p:cNvSpPr/>
          <p:nvPr/>
        </p:nvSpPr>
        <p:spPr>
          <a:xfrm>
            <a:off x="8061960" y="1693672"/>
            <a:ext cx="2651760" cy="320040"/>
          </a:xfrm>
          <a:prstGeom prst="rect">
            <a:avLst/>
          </a:prstGeom>
          <a:noFill/>
          <a:ln/>
        </p:spPr>
        <p:txBody>
          <a:bodyPr wrap="square" lIns="0" tIns="0" rIns="0" bIns="0" rtlCol="0" anchor="ctr"/>
          <a:lstStyle/>
          <a:p>
            <a:pPr marL="0" indent="0">
              <a:buNone/>
            </a:pPr>
            <a:r>
              <a:rPr lang="fr-FR" sz="1800" b="1" dirty="0">
                <a:solidFill>
                  <a:srgbClr val="2D2D2D"/>
                </a:solidFill>
              </a:rPr>
              <a:t>Objectifs du </a:t>
            </a:r>
            <a:r>
              <a:rPr lang="fr-FR" sz="1800" b="1" dirty="0" err="1">
                <a:solidFill>
                  <a:srgbClr val="2D2D2D"/>
                </a:solidFill>
              </a:rPr>
              <a:t>pojet</a:t>
            </a:r>
            <a:r>
              <a:rPr lang="fr-FR" sz="1800" b="1" dirty="0">
                <a:solidFill>
                  <a:srgbClr val="2D2D2D"/>
                </a:solidFill>
              </a:rPr>
              <a:t> </a:t>
            </a:r>
            <a:endParaRPr lang="fr-FR" sz="1800" dirty="0"/>
          </a:p>
        </p:txBody>
      </p:sp>
      <p:sp>
        <p:nvSpPr>
          <p:cNvPr id="24" name="Text 8">
            <a:extLst>
              <a:ext uri="{FF2B5EF4-FFF2-40B4-BE49-F238E27FC236}">
                <a16:creationId xmlns:a16="http://schemas.microsoft.com/office/drawing/2014/main" id="{D971286C-C9B3-6C7B-E3D7-2B36309CACB7}"/>
              </a:ext>
            </a:extLst>
          </p:cNvPr>
          <p:cNvSpPr/>
          <p:nvPr/>
        </p:nvSpPr>
        <p:spPr>
          <a:xfrm>
            <a:off x="682752" y="2487167"/>
            <a:ext cx="2651760" cy="2103120"/>
          </a:xfrm>
          <a:prstGeom prst="rect">
            <a:avLst/>
          </a:prstGeom>
          <a:noFill/>
          <a:ln/>
        </p:spPr>
        <p:txBody>
          <a:bodyPr wrap="square" lIns="254" tIns="254" rIns="254" bIns="254" rtlCol="0" anchor="ctr">
            <a:normAutofit/>
          </a:bodyPr>
          <a:lstStyle/>
          <a:p>
            <a:pPr>
              <a:buSzPct val="100000"/>
            </a:pPr>
            <a:r>
              <a:rPr lang="fr-FR" sz="1400" dirty="0" err="1"/>
              <a:t>Bottleneck</a:t>
            </a:r>
            <a:r>
              <a:rPr lang="fr-FR" sz="1400" dirty="0"/>
              <a:t> dispose désormais d’une base de données centralisée, mais les équipes métier ont besoin d’un outil lisible pour exploiter ces données au quotidien.</a:t>
            </a:r>
            <a:endParaRPr lang="fr-FR" sz="1350" dirty="0"/>
          </a:p>
        </p:txBody>
      </p:sp>
      <p:sp>
        <p:nvSpPr>
          <p:cNvPr id="25" name="Text 13">
            <a:extLst>
              <a:ext uri="{FF2B5EF4-FFF2-40B4-BE49-F238E27FC236}">
                <a16:creationId xmlns:a16="http://schemas.microsoft.com/office/drawing/2014/main" id="{AF429B2B-41F8-9CCA-B67A-55BF597186E1}"/>
              </a:ext>
            </a:extLst>
          </p:cNvPr>
          <p:cNvSpPr/>
          <p:nvPr/>
        </p:nvSpPr>
        <p:spPr>
          <a:xfrm>
            <a:off x="4340352" y="2487167"/>
            <a:ext cx="2651760" cy="2103120"/>
          </a:xfrm>
          <a:prstGeom prst="rect">
            <a:avLst/>
          </a:prstGeom>
          <a:noFill/>
          <a:ln/>
        </p:spPr>
        <p:txBody>
          <a:bodyPr wrap="square" lIns="254" tIns="254" rIns="254" bIns="254" rtlCol="0" anchor="ctr">
            <a:normAutofit/>
          </a:bodyPr>
          <a:lstStyle/>
          <a:p>
            <a:pPr>
              <a:buSzPct val="100000"/>
            </a:pPr>
            <a:r>
              <a:rPr lang="fr-FR" sz="1400" dirty="0"/>
              <a:t>La direction a besoin d’une vision synthétique pour suivre les KPI clés, détecter les alertes et piloter la performance globale.</a:t>
            </a:r>
            <a:br>
              <a:rPr lang="fr-FR" sz="1400" dirty="0"/>
            </a:br>
            <a:r>
              <a:rPr lang="fr-FR" sz="1400" dirty="0"/>
              <a:t>Les chefs de produits ont besoin d’analyses plus détaillées sur leurs marchés, leurs produits, les ventes, les marges, les stocks, les tops/flops et les promotions.</a:t>
            </a:r>
            <a:endParaRPr lang="fr-FR" sz="1350" dirty="0"/>
          </a:p>
        </p:txBody>
      </p:sp>
      <p:sp>
        <p:nvSpPr>
          <p:cNvPr id="26" name="Text 18">
            <a:extLst>
              <a:ext uri="{FF2B5EF4-FFF2-40B4-BE49-F238E27FC236}">
                <a16:creationId xmlns:a16="http://schemas.microsoft.com/office/drawing/2014/main" id="{E8612BAC-A4DF-F15C-5500-28BEB7C0018E}"/>
              </a:ext>
            </a:extLst>
          </p:cNvPr>
          <p:cNvSpPr/>
          <p:nvPr/>
        </p:nvSpPr>
        <p:spPr>
          <a:xfrm>
            <a:off x="7997952" y="2487167"/>
            <a:ext cx="2651760" cy="2103120"/>
          </a:xfrm>
          <a:prstGeom prst="rect">
            <a:avLst/>
          </a:prstGeom>
          <a:noFill/>
          <a:ln/>
        </p:spPr>
        <p:txBody>
          <a:bodyPr wrap="square" lIns="254" tIns="254" rIns="254" bIns="254" rtlCol="0" anchor="ctr">
            <a:normAutofit/>
          </a:bodyPr>
          <a:lstStyle/>
          <a:p>
            <a:pPr>
              <a:buSzPct val="100000"/>
            </a:pPr>
            <a:r>
              <a:rPr lang="fr-FR" sz="1400" dirty="0"/>
              <a:t>Construire un </a:t>
            </a:r>
            <a:r>
              <a:rPr lang="fr-FR" sz="1400" dirty="0" err="1"/>
              <a:t>dashboard</a:t>
            </a:r>
            <a:r>
              <a:rPr lang="fr-FR" sz="1400" dirty="0"/>
              <a:t> Power BI de pilotage permettant de suivre les KPI dans le temps, d’analyser les stocks, les prix, les marges et les promotions, puis de transformer les diagnostics en recommandations business actionnables.</a:t>
            </a:r>
            <a:endParaRPr lang="fr-FR" sz="1350" dirty="0"/>
          </a:p>
        </p:txBody>
      </p:sp>
      <p:sp>
        <p:nvSpPr>
          <p:cNvPr id="27" name="Text 19">
            <a:extLst>
              <a:ext uri="{FF2B5EF4-FFF2-40B4-BE49-F238E27FC236}">
                <a16:creationId xmlns:a16="http://schemas.microsoft.com/office/drawing/2014/main" id="{904C7214-3C79-5E42-FA2E-106A63F67E4D}"/>
              </a:ext>
            </a:extLst>
          </p:cNvPr>
          <p:cNvSpPr/>
          <p:nvPr/>
        </p:nvSpPr>
        <p:spPr>
          <a:xfrm>
            <a:off x="929640" y="5963919"/>
            <a:ext cx="10241280" cy="365760"/>
          </a:xfrm>
          <a:prstGeom prst="rect">
            <a:avLst/>
          </a:prstGeom>
          <a:noFill/>
          <a:ln/>
        </p:spPr>
        <p:txBody>
          <a:bodyPr wrap="square" lIns="254" tIns="254" rIns="254" bIns="254" rtlCol="0" anchor="ctr">
            <a:normAutofit/>
          </a:bodyPr>
          <a:lstStyle/>
          <a:p>
            <a:pPr marL="0" indent="0">
              <a:buNone/>
            </a:pPr>
            <a:r>
              <a:rPr lang="fr-FR" sz="1650" b="1" dirty="0">
                <a:solidFill>
                  <a:srgbClr val="A60D2D"/>
                </a:solidFill>
                <a:latin typeface="Aptos" pitchFamily="34" charset="0"/>
                <a:ea typeface="Aptos" pitchFamily="34" charset="-122"/>
                <a:cs typeface="Aptos" pitchFamily="34" charset="-120"/>
              </a:rPr>
              <a:t>Choix retenu : limiter les manipulations manuelles tout en évitant une chaîne ETL surdimensionnée.</a:t>
            </a:r>
            <a:endParaRPr lang="fr-FR" sz="1650" dirty="0"/>
          </a:p>
        </p:txBody>
      </p:sp>
      <p:grpSp>
        <p:nvGrpSpPr>
          <p:cNvPr id="32" name="Groupe 31">
            <a:extLst>
              <a:ext uri="{FF2B5EF4-FFF2-40B4-BE49-F238E27FC236}">
                <a16:creationId xmlns:a16="http://schemas.microsoft.com/office/drawing/2014/main" id="{F1BB0E3F-A88E-B0DD-3AF4-F6DD06F1B397}"/>
              </a:ext>
            </a:extLst>
          </p:cNvPr>
          <p:cNvGrpSpPr/>
          <p:nvPr/>
        </p:nvGrpSpPr>
        <p:grpSpPr>
          <a:xfrm>
            <a:off x="10686011" y="251460"/>
            <a:ext cx="1069848" cy="905256"/>
            <a:chOff x="9803278" y="1069848"/>
            <a:chExt cx="1069848" cy="905256"/>
          </a:xfrm>
        </p:grpSpPr>
        <p:sp>
          <p:nvSpPr>
            <p:cNvPr id="33" name="Shape 9">
              <a:extLst>
                <a:ext uri="{FF2B5EF4-FFF2-40B4-BE49-F238E27FC236}">
                  <a16:creationId xmlns:a16="http://schemas.microsoft.com/office/drawing/2014/main" id="{0DADBC8E-D7E0-EFEB-106E-6B62275496D4}"/>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34" name="Shape 10">
              <a:extLst>
                <a:ext uri="{FF2B5EF4-FFF2-40B4-BE49-F238E27FC236}">
                  <a16:creationId xmlns:a16="http://schemas.microsoft.com/office/drawing/2014/main" id="{CD427427-0AB4-9D2E-7975-6E6895A7964C}"/>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35" name="Shape 11">
              <a:extLst>
                <a:ext uri="{FF2B5EF4-FFF2-40B4-BE49-F238E27FC236}">
                  <a16:creationId xmlns:a16="http://schemas.microsoft.com/office/drawing/2014/main" id="{407FBDE2-B6E5-D5A9-FF49-A13F3BC14EA5}"/>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en-US" sz="850" b="1" dirty="0">
                <a:solidFill>
                  <a:srgbClr val="A60D2D"/>
                </a:solidFill>
              </a:rPr>
              <a:t>MÉTHODOLOGIE</a:t>
            </a:r>
            <a:endParaRPr lang="en-US"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en-US" sz="2400" b="1" dirty="0">
                <a:solidFill>
                  <a:srgbClr val="2D2D2D"/>
                </a:solidFill>
                <a:latin typeface="Aptos Display" pitchFamily="34" charset="0"/>
                <a:ea typeface="Aptos Display" pitchFamily="34" charset="-122"/>
                <a:cs typeface="Aptos Display" pitchFamily="34" charset="-120"/>
              </a:rPr>
              <a:t>Solution d’accès et de traitement des données</a:t>
            </a:r>
            <a:endParaRPr lang="en-US"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en-US" sz="1150" dirty="0">
                <a:solidFill>
                  <a:srgbClr val="6A6A6A"/>
                </a:solidFill>
              </a:rPr>
              <a:t>Trois approches ont été comparées avant de retenir une connexion directe à la base SQLite.</a:t>
            </a:r>
            <a:endParaRPr lang="en-US" sz="1150" dirty="0"/>
          </a:p>
        </p:txBody>
      </p:sp>
      <p:sp>
        <p:nvSpPr>
          <p:cNvPr id="6" name="Shape 4"/>
          <p:cNvSpPr/>
          <p:nvPr/>
        </p:nvSpPr>
        <p:spPr>
          <a:xfrm>
            <a:off x="594360" y="1417320"/>
            <a:ext cx="3154680" cy="4206240"/>
          </a:xfrm>
          <a:prstGeom prst="roundRect">
            <a:avLst>
              <a:gd name="adj" fmla="val 2319"/>
            </a:avLst>
          </a:prstGeom>
          <a:solidFill>
            <a:srgbClr val="F6F3F4"/>
          </a:solidFill>
          <a:ln w="10160">
            <a:solidFill>
              <a:srgbClr val="E6E0E2"/>
            </a:solidFill>
            <a:prstDash val="solid"/>
          </a:ln>
        </p:spPr>
      </p:sp>
      <p:sp>
        <p:nvSpPr>
          <p:cNvPr id="7" name="Text 5"/>
          <p:cNvSpPr/>
          <p:nvPr/>
        </p:nvSpPr>
        <p:spPr>
          <a:xfrm>
            <a:off x="822960" y="1691640"/>
            <a:ext cx="2651760" cy="320040"/>
          </a:xfrm>
          <a:prstGeom prst="rect">
            <a:avLst/>
          </a:prstGeom>
          <a:noFill/>
          <a:ln/>
        </p:spPr>
        <p:txBody>
          <a:bodyPr wrap="square" lIns="0" tIns="0" rIns="0" bIns="0" rtlCol="0" anchor="ctr"/>
          <a:lstStyle/>
          <a:p>
            <a:pPr marL="0" indent="0">
              <a:buNone/>
            </a:pPr>
            <a:r>
              <a:rPr lang="en-US" sz="1800" b="1" dirty="0">
                <a:solidFill>
                  <a:srgbClr val="2D2D2D"/>
                </a:solidFill>
              </a:rPr>
              <a:t>CSV / Excel</a:t>
            </a:r>
            <a:endParaRPr lang="en-US" sz="1800" dirty="0"/>
          </a:p>
        </p:txBody>
      </p:sp>
      <p:sp>
        <p:nvSpPr>
          <p:cNvPr id="8" name="Shape 6"/>
          <p:cNvSpPr/>
          <p:nvPr/>
        </p:nvSpPr>
        <p:spPr>
          <a:xfrm>
            <a:off x="822960" y="2103120"/>
            <a:ext cx="1417320" cy="274320"/>
          </a:xfrm>
          <a:prstGeom prst="roundRect">
            <a:avLst>
              <a:gd name="adj" fmla="val 20000"/>
            </a:avLst>
          </a:prstGeom>
          <a:solidFill>
            <a:srgbClr val="E6E0E2"/>
          </a:solidFill>
          <a:ln w="12700">
            <a:solidFill>
              <a:srgbClr val="E6E0E2"/>
            </a:solidFill>
            <a:prstDash val="solid"/>
          </a:ln>
        </p:spPr>
      </p:sp>
      <p:sp>
        <p:nvSpPr>
          <p:cNvPr id="9" name="Text 7"/>
          <p:cNvSpPr/>
          <p:nvPr/>
        </p:nvSpPr>
        <p:spPr>
          <a:xfrm>
            <a:off x="914400" y="2167128"/>
            <a:ext cx="1234440" cy="182880"/>
          </a:xfrm>
          <a:prstGeom prst="rect">
            <a:avLst/>
          </a:prstGeom>
          <a:noFill/>
          <a:ln/>
        </p:spPr>
        <p:txBody>
          <a:bodyPr wrap="square" lIns="0" tIns="0" rIns="0" bIns="0" rtlCol="0" anchor="ctr"/>
          <a:lstStyle/>
          <a:p>
            <a:pPr marL="0" indent="0" algn="ctr">
              <a:buNone/>
            </a:pPr>
            <a:r>
              <a:rPr lang="en-US" sz="1200" b="1" dirty="0">
                <a:solidFill>
                  <a:srgbClr val="2D2D2D"/>
                </a:solidFill>
              </a:rPr>
              <a:t>Non retenu</a:t>
            </a:r>
            <a:endParaRPr lang="en-US" sz="1200" dirty="0"/>
          </a:p>
        </p:txBody>
      </p:sp>
      <p:sp>
        <p:nvSpPr>
          <p:cNvPr id="10" name="Text 8"/>
          <p:cNvSpPr/>
          <p:nvPr/>
        </p:nvSpPr>
        <p:spPr>
          <a:xfrm>
            <a:off x="850392" y="2670048"/>
            <a:ext cx="2651760" cy="2103120"/>
          </a:xfrm>
          <a:prstGeom prst="rect">
            <a:avLst/>
          </a:prstGeom>
          <a:noFill/>
          <a:ln/>
        </p:spPr>
        <p:txBody>
          <a:bodyPr wrap="square" lIns="254" tIns="254" rIns="254" bIns="254" rtlCol="0" anchor="ctr">
            <a:normAutofit/>
          </a:bodyPr>
          <a:lstStyle/>
          <a:p>
            <a:pPr marL="152400" indent="-152400">
              <a:buSzPct val="100000"/>
              <a:buChar char="•"/>
            </a:pPr>
            <a:r>
              <a:rPr lang="en-US" sz="1350" dirty="0">
                <a:solidFill>
                  <a:srgbClr val="2D2D2D"/>
                </a:solidFill>
              </a:rPr>
              <a:t>Extraction manuelle.</a:t>
            </a:r>
            <a:endParaRPr lang="en-US" sz="1350" dirty="0"/>
          </a:p>
          <a:p>
            <a:pPr marL="152400" indent="-152400">
              <a:buSzPct val="100000"/>
              <a:buChar char="•"/>
            </a:pPr>
            <a:r>
              <a:rPr lang="en-US" sz="1350" dirty="0">
                <a:solidFill>
                  <a:srgbClr val="2D2D2D"/>
                </a:solidFill>
              </a:rPr>
              <a:t>Risque d’erreur et de décalage.</a:t>
            </a:r>
            <a:endParaRPr lang="en-US" sz="1350" dirty="0"/>
          </a:p>
          <a:p>
            <a:pPr marL="152400" indent="-152400">
              <a:buSzPct val="100000"/>
              <a:buChar char="•"/>
            </a:pPr>
            <a:r>
              <a:rPr lang="en-US" sz="1350" dirty="0">
                <a:solidFill>
                  <a:srgbClr val="2D2D2D"/>
                </a:solidFill>
              </a:rPr>
              <a:t>Peu adapté à l’usage quotidien.</a:t>
            </a:r>
            <a:endParaRPr lang="en-US" sz="1350" dirty="0"/>
          </a:p>
        </p:txBody>
      </p:sp>
      <p:sp>
        <p:nvSpPr>
          <p:cNvPr id="11" name="Shape 9"/>
          <p:cNvSpPr/>
          <p:nvPr/>
        </p:nvSpPr>
        <p:spPr>
          <a:xfrm>
            <a:off x="4251960" y="1417320"/>
            <a:ext cx="3154680" cy="4206240"/>
          </a:xfrm>
          <a:prstGeom prst="roundRect">
            <a:avLst>
              <a:gd name="adj" fmla="val 2319"/>
            </a:avLst>
          </a:prstGeom>
          <a:solidFill>
            <a:srgbClr val="F6F3F4"/>
          </a:solidFill>
          <a:ln w="10160">
            <a:solidFill>
              <a:srgbClr val="E6E0E2"/>
            </a:solidFill>
            <a:prstDash val="solid"/>
          </a:ln>
        </p:spPr>
      </p:sp>
      <p:sp>
        <p:nvSpPr>
          <p:cNvPr id="12" name="Text 10"/>
          <p:cNvSpPr/>
          <p:nvPr/>
        </p:nvSpPr>
        <p:spPr>
          <a:xfrm>
            <a:off x="4480560" y="1691640"/>
            <a:ext cx="2651760" cy="320040"/>
          </a:xfrm>
          <a:prstGeom prst="rect">
            <a:avLst/>
          </a:prstGeom>
          <a:noFill/>
          <a:ln/>
        </p:spPr>
        <p:txBody>
          <a:bodyPr wrap="square" lIns="0" tIns="0" rIns="0" bIns="0" rtlCol="0" anchor="ctr"/>
          <a:lstStyle/>
          <a:p>
            <a:pPr marL="0" indent="0">
              <a:buNone/>
            </a:pPr>
            <a:r>
              <a:rPr lang="en-US" sz="1800" b="1" dirty="0">
                <a:solidFill>
                  <a:srgbClr val="2D2D2D"/>
                </a:solidFill>
              </a:rPr>
              <a:t>ETL externe</a:t>
            </a:r>
            <a:endParaRPr lang="en-US" sz="1800" dirty="0"/>
          </a:p>
        </p:txBody>
      </p:sp>
      <p:sp>
        <p:nvSpPr>
          <p:cNvPr id="13" name="Shape 11"/>
          <p:cNvSpPr/>
          <p:nvPr/>
        </p:nvSpPr>
        <p:spPr>
          <a:xfrm>
            <a:off x="4480560" y="2103120"/>
            <a:ext cx="1417320" cy="274320"/>
          </a:xfrm>
          <a:prstGeom prst="roundRect">
            <a:avLst>
              <a:gd name="adj" fmla="val 20000"/>
            </a:avLst>
          </a:prstGeom>
          <a:solidFill>
            <a:srgbClr val="E6E0E2"/>
          </a:solidFill>
          <a:ln w="12700">
            <a:solidFill>
              <a:srgbClr val="E6E0E2"/>
            </a:solidFill>
            <a:prstDash val="solid"/>
          </a:ln>
        </p:spPr>
      </p:sp>
      <p:sp>
        <p:nvSpPr>
          <p:cNvPr id="14" name="Text 12"/>
          <p:cNvSpPr/>
          <p:nvPr/>
        </p:nvSpPr>
        <p:spPr>
          <a:xfrm>
            <a:off x="4572000" y="2167128"/>
            <a:ext cx="1234440" cy="182880"/>
          </a:xfrm>
          <a:prstGeom prst="rect">
            <a:avLst/>
          </a:prstGeom>
          <a:noFill/>
          <a:ln/>
        </p:spPr>
        <p:txBody>
          <a:bodyPr wrap="square" lIns="0" tIns="0" rIns="0" bIns="0" rtlCol="0" anchor="ctr"/>
          <a:lstStyle/>
          <a:p>
            <a:pPr marL="0" indent="0" algn="ctr">
              <a:buNone/>
            </a:pPr>
            <a:r>
              <a:rPr lang="en-US" sz="1200" b="1" dirty="0">
                <a:solidFill>
                  <a:srgbClr val="2D2D2D"/>
                </a:solidFill>
              </a:rPr>
              <a:t>Non retenu</a:t>
            </a:r>
            <a:endParaRPr lang="en-US" sz="1200" dirty="0"/>
          </a:p>
        </p:txBody>
      </p:sp>
      <p:sp>
        <p:nvSpPr>
          <p:cNvPr id="15" name="Text 13"/>
          <p:cNvSpPr/>
          <p:nvPr/>
        </p:nvSpPr>
        <p:spPr>
          <a:xfrm>
            <a:off x="4507992" y="2670048"/>
            <a:ext cx="2651760" cy="2103120"/>
          </a:xfrm>
          <a:prstGeom prst="rect">
            <a:avLst/>
          </a:prstGeom>
          <a:noFill/>
          <a:ln/>
        </p:spPr>
        <p:txBody>
          <a:bodyPr wrap="square" lIns="254" tIns="254" rIns="254" bIns="254" rtlCol="0" anchor="ctr">
            <a:normAutofit/>
          </a:bodyPr>
          <a:lstStyle/>
          <a:p>
            <a:pPr marL="152400" indent="-152400">
              <a:buSzPct val="100000"/>
              <a:buChar char="•"/>
            </a:pPr>
            <a:r>
              <a:rPr lang="en-US" sz="1350" dirty="0">
                <a:solidFill>
                  <a:srgbClr val="2D2D2D"/>
                </a:solidFill>
              </a:rPr>
              <a:t>Robuste mais plus lourd.</a:t>
            </a:r>
            <a:endParaRPr lang="en-US" sz="1350" dirty="0"/>
          </a:p>
          <a:p>
            <a:pPr marL="152400" indent="-152400">
              <a:buSzPct val="100000"/>
              <a:buChar char="•"/>
            </a:pPr>
            <a:r>
              <a:rPr lang="en-US" sz="1350" dirty="0">
                <a:solidFill>
                  <a:srgbClr val="2D2D2D"/>
                </a:solidFill>
              </a:rPr>
              <a:t>Maintenance additionnelle.</a:t>
            </a:r>
            <a:endParaRPr lang="en-US" sz="1350" dirty="0"/>
          </a:p>
          <a:p>
            <a:pPr marL="152400" indent="-152400">
              <a:buSzPct val="100000"/>
              <a:buChar char="•"/>
            </a:pPr>
            <a:r>
              <a:rPr lang="en-US" sz="1350" dirty="0">
                <a:solidFill>
                  <a:srgbClr val="2D2D2D"/>
                </a:solidFill>
              </a:rPr>
              <a:t>Non proportionné au besoin actuel.</a:t>
            </a:r>
            <a:endParaRPr lang="en-US" sz="1350" dirty="0"/>
          </a:p>
        </p:txBody>
      </p:sp>
      <p:sp>
        <p:nvSpPr>
          <p:cNvPr id="16" name="Shape 14"/>
          <p:cNvSpPr/>
          <p:nvPr/>
        </p:nvSpPr>
        <p:spPr>
          <a:xfrm>
            <a:off x="7909560" y="1417320"/>
            <a:ext cx="3154680" cy="4206240"/>
          </a:xfrm>
          <a:prstGeom prst="roundRect">
            <a:avLst>
              <a:gd name="adj" fmla="val 2319"/>
            </a:avLst>
          </a:prstGeom>
          <a:solidFill>
            <a:srgbClr val="F2DDE3"/>
          </a:solidFill>
          <a:ln w="22860">
            <a:solidFill>
              <a:srgbClr val="A60D2D"/>
            </a:solidFill>
            <a:prstDash val="solid"/>
          </a:ln>
        </p:spPr>
      </p:sp>
      <p:sp>
        <p:nvSpPr>
          <p:cNvPr id="17" name="Text 15"/>
          <p:cNvSpPr/>
          <p:nvPr/>
        </p:nvSpPr>
        <p:spPr>
          <a:xfrm>
            <a:off x="8138160" y="1691640"/>
            <a:ext cx="2651760" cy="320040"/>
          </a:xfrm>
          <a:prstGeom prst="rect">
            <a:avLst/>
          </a:prstGeom>
          <a:noFill/>
          <a:ln/>
        </p:spPr>
        <p:txBody>
          <a:bodyPr wrap="square" lIns="0" tIns="0" rIns="0" bIns="0" rtlCol="0" anchor="ctr"/>
          <a:lstStyle/>
          <a:p>
            <a:pPr marL="0" indent="0">
              <a:buNone/>
            </a:pPr>
            <a:r>
              <a:rPr lang="en-US" sz="1800" b="1" dirty="0">
                <a:solidFill>
                  <a:srgbClr val="2D2D2D"/>
                </a:solidFill>
              </a:rPr>
              <a:t>SQLite + Power Query</a:t>
            </a:r>
            <a:endParaRPr lang="en-US" sz="1800" dirty="0"/>
          </a:p>
        </p:txBody>
      </p:sp>
      <p:sp>
        <p:nvSpPr>
          <p:cNvPr id="18" name="Shape 16"/>
          <p:cNvSpPr/>
          <p:nvPr/>
        </p:nvSpPr>
        <p:spPr>
          <a:xfrm>
            <a:off x="8138160" y="2103120"/>
            <a:ext cx="1417320" cy="274320"/>
          </a:xfrm>
          <a:prstGeom prst="roundRect">
            <a:avLst>
              <a:gd name="adj" fmla="val 20000"/>
            </a:avLst>
          </a:prstGeom>
          <a:solidFill>
            <a:srgbClr val="A60D2D"/>
          </a:solidFill>
          <a:ln w="12700">
            <a:solidFill>
              <a:srgbClr val="A60D2D"/>
            </a:solidFill>
            <a:prstDash val="solid"/>
          </a:ln>
        </p:spPr>
      </p:sp>
      <p:sp>
        <p:nvSpPr>
          <p:cNvPr id="19" name="Text 17"/>
          <p:cNvSpPr/>
          <p:nvPr/>
        </p:nvSpPr>
        <p:spPr>
          <a:xfrm>
            <a:off x="8229600" y="2167128"/>
            <a:ext cx="1234440" cy="182880"/>
          </a:xfrm>
          <a:prstGeom prst="rect">
            <a:avLst/>
          </a:prstGeom>
          <a:noFill/>
          <a:ln/>
        </p:spPr>
        <p:txBody>
          <a:bodyPr wrap="square" lIns="0" tIns="0" rIns="0" bIns="0" rtlCol="0" anchor="ctr"/>
          <a:lstStyle/>
          <a:p>
            <a:pPr marL="0" indent="0" algn="ctr">
              <a:buNone/>
            </a:pPr>
            <a:r>
              <a:rPr lang="en-US" sz="1200" b="1" dirty="0">
                <a:solidFill>
                  <a:srgbClr val="FFFFFF"/>
                </a:solidFill>
              </a:rPr>
              <a:t>Retenu</a:t>
            </a:r>
            <a:endParaRPr lang="en-US" sz="1200" dirty="0"/>
          </a:p>
        </p:txBody>
      </p:sp>
      <p:sp>
        <p:nvSpPr>
          <p:cNvPr id="20" name="Text 18"/>
          <p:cNvSpPr/>
          <p:nvPr/>
        </p:nvSpPr>
        <p:spPr>
          <a:xfrm>
            <a:off x="8165592" y="2670048"/>
            <a:ext cx="2651760" cy="2103120"/>
          </a:xfrm>
          <a:prstGeom prst="rect">
            <a:avLst/>
          </a:prstGeom>
          <a:noFill/>
          <a:ln/>
        </p:spPr>
        <p:txBody>
          <a:bodyPr wrap="square" lIns="254" tIns="254" rIns="254" bIns="254" rtlCol="0" anchor="ctr">
            <a:normAutofit/>
          </a:bodyPr>
          <a:lstStyle/>
          <a:p>
            <a:pPr marL="152400" indent="-152400">
              <a:buSzPct val="100000"/>
              <a:buChar char="•"/>
            </a:pPr>
            <a:r>
              <a:rPr lang="en-US" sz="1350" dirty="0">
                <a:solidFill>
                  <a:srgbClr val="2D2D2D"/>
                </a:solidFill>
              </a:rPr>
              <a:t>Source paramétrable.</a:t>
            </a:r>
            <a:endParaRPr lang="en-US" sz="1350" dirty="0"/>
          </a:p>
          <a:p>
            <a:pPr marL="152400" indent="-152400">
              <a:buSzPct val="100000"/>
              <a:buChar char="•"/>
            </a:pPr>
            <a:r>
              <a:rPr lang="en-US" sz="1350" dirty="0">
                <a:solidFill>
                  <a:srgbClr val="2D2D2D"/>
                </a:solidFill>
              </a:rPr>
              <a:t>Extraction via Python.</a:t>
            </a:r>
            <a:endParaRPr lang="en-US" sz="1350" dirty="0"/>
          </a:p>
          <a:p>
            <a:pPr marL="152400" indent="-152400">
              <a:buSzPct val="100000"/>
              <a:buChar char="•"/>
            </a:pPr>
            <a:r>
              <a:rPr lang="en-US" sz="1350" dirty="0">
                <a:solidFill>
                  <a:srgbClr val="2D2D2D"/>
                </a:solidFill>
              </a:rPr>
              <a:t>Nettoyage dans Power Query.</a:t>
            </a:r>
            <a:endParaRPr lang="en-US" sz="1350" dirty="0"/>
          </a:p>
          <a:p>
            <a:pPr marL="152400" indent="-152400">
              <a:buSzPct val="100000"/>
              <a:buChar char="•"/>
            </a:pPr>
            <a:r>
              <a:rPr lang="en-US" sz="1350" dirty="0">
                <a:solidFill>
                  <a:srgbClr val="2D2D2D"/>
                </a:solidFill>
              </a:rPr>
              <a:t>KPI et règles métier en DAX.</a:t>
            </a:r>
            <a:endParaRPr lang="en-US" sz="1350" dirty="0"/>
          </a:p>
        </p:txBody>
      </p:sp>
      <p:sp>
        <p:nvSpPr>
          <p:cNvPr id="21" name="Text 19"/>
          <p:cNvSpPr/>
          <p:nvPr/>
        </p:nvSpPr>
        <p:spPr>
          <a:xfrm>
            <a:off x="914400" y="5916168"/>
            <a:ext cx="10241280" cy="365760"/>
          </a:xfrm>
          <a:prstGeom prst="rect">
            <a:avLst/>
          </a:prstGeom>
          <a:noFill/>
          <a:ln/>
        </p:spPr>
        <p:txBody>
          <a:bodyPr wrap="square" lIns="254" tIns="254" rIns="254" bIns="254" rtlCol="0" anchor="ctr">
            <a:normAutofit/>
          </a:bodyPr>
          <a:lstStyle/>
          <a:p>
            <a:pPr marL="0" indent="0">
              <a:buNone/>
            </a:pPr>
            <a:r>
              <a:rPr lang="en-US" sz="1650" b="1" dirty="0">
                <a:solidFill>
                  <a:srgbClr val="A60D2D"/>
                </a:solidFill>
                <a:latin typeface="Aptos" pitchFamily="34" charset="0"/>
                <a:ea typeface="Aptos" pitchFamily="34" charset="-122"/>
                <a:cs typeface="Aptos" pitchFamily="34" charset="-120"/>
              </a:rPr>
              <a:t>Choix retenu : limiter les manipulations manuelles tout en évitant une chaîne ETL surdimensionnée.</a:t>
            </a:r>
            <a:endParaRPr lang="en-US" sz="1650" dirty="0"/>
          </a:p>
        </p:txBody>
      </p:sp>
      <p:sp>
        <p:nvSpPr>
          <p:cNvPr id="22" name="Text 20"/>
          <p:cNvSpPr/>
          <p:nvPr/>
        </p:nvSpPr>
        <p:spPr>
          <a:xfrm>
            <a:off x="11384280" y="6473952"/>
            <a:ext cx="502920" cy="201168"/>
          </a:xfrm>
          <a:prstGeom prst="rect">
            <a:avLst/>
          </a:prstGeom>
          <a:noFill/>
          <a:ln/>
        </p:spPr>
        <p:txBody>
          <a:bodyPr wrap="square" lIns="0" tIns="0" rIns="0" bIns="0" rtlCol="0" anchor="ctr"/>
          <a:lstStyle/>
          <a:p>
            <a:pPr marL="0" indent="0" algn="r">
              <a:buNone/>
            </a:pPr>
            <a:r>
              <a:rPr lang="en-US" sz="900" dirty="0">
                <a:solidFill>
                  <a:srgbClr val="6A6A6A"/>
                </a:solidFill>
                <a:latin typeface="Aptos" pitchFamily="34" charset="0"/>
                <a:ea typeface="Aptos" pitchFamily="34" charset="-122"/>
                <a:cs typeface="Aptos" pitchFamily="34" charset="-120"/>
              </a:rPr>
              <a:t>3</a:t>
            </a:r>
            <a:endParaRPr lang="en-US" sz="900" dirty="0"/>
          </a:p>
        </p:txBody>
      </p:sp>
      <p:grpSp>
        <p:nvGrpSpPr>
          <p:cNvPr id="23" name="Groupe 22">
            <a:extLst>
              <a:ext uri="{FF2B5EF4-FFF2-40B4-BE49-F238E27FC236}">
                <a16:creationId xmlns:a16="http://schemas.microsoft.com/office/drawing/2014/main" id="{5905B7C8-5E7E-6E17-57B4-8A7207F8F595}"/>
              </a:ext>
            </a:extLst>
          </p:cNvPr>
          <p:cNvGrpSpPr/>
          <p:nvPr/>
        </p:nvGrpSpPr>
        <p:grpSpPr>
          <a:xfrm>
            <a:off x="10686011" y="251460"/>
            <a:ext cx="1069848" cy="905256"/>
            <a:chOff x="9803278" y="1069848"/>
            <a:chExt cx="1069848" cy="905256"/>
          </a:xfrm>
        </p:grpSpPr>
        <p:sp>
          <p:nvSpPr>
            <p:cNvPr id="24" name="Shape 9">
              <a:extLst>
                <a:ext uri="{FF2B5EF4-FFF2-40B4-BE49-F238E27FC236}">
                  <a16:creationId xmlns:a16="http://schemas.microsoft.com/office/drawing/2014/main" id="{0E22745C-7C54-E511-3D8E-7DB033AA9539}"/>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25" name="Shape 10">
              <a:extLst>
                <a:ext uri="{FF2B5EF4-FFF2-40B4-BE49-F238E27FC236}">
                  <a16:creationId xmlns:a16="http://schemas.microsoft.com/office/drawing/2014/main" id="{5A61D432-6864-78A7-13FF-2A35A31CD030}"/>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26" name="Shape 11">
              <a:extLst>
                <a:ext uri="{FF2B5EF4-FFF2-40B4-BE49-F238E27FC236}">
                  <a16:creationId xmlns:a16="http://schemas.microsoft.com/office/drawing/2014/main" id="{0AD78D9D-9AC6-937E-8602-FA579A9E28DF}"/>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en-US" sz="850" b="1" dirty="0">
                <a:solidFill>
                  <a:srgbClr val="A60D2D"/>
                </a:solidFill>
              </a:rPr>
              <a:t>PÉRIMÈTRE DES DONNÉES</a:t>
            </a:r>
            <a:endParaRPr lang="en-US"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en-US" sz="2400" b="1" dirty="0">
                <a:solidFill>
                  <a:srgbClr val="2D2D2D"/>
                </a:solidFill>
                <a:latin typeface="Aptos Display" pitchFamily="34" charset="0"/>
                <a:ea typeface="Aptos Display" pitchFamily="34" charset="-122"/>
                <a:cs typeface="Aptos Display" pitchFamily="34" charset="-120"/>
              </a:rPr>
              <a:t>Ce que contient la base et ce qui a été fiabilisé</a:t>
            </a:r>
            <a:endParaRPr lang="en-US"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en-US" sz="1150" dirty="0">
                <a:solidFill>
                  <a:srgbClr val="6A6A6A"/>
                </a:solidFill>
              </a:rPr>
              <a:t>Les traitements distinguent les corrections techniques des arbitrages métier à valider.</a:t>
            </a:r>
            <a:endParaRPr lang="en-US" sz="1150" dirty="0"/>
          </a:p>
        </p:txBody>
      </p:sp>
      <p:sp>
        <p:nvSpPr>
          <p:cNvPr id="6" name="Text 4"/>
          <p:cNvSpPr/>
          <p:nvPr/>
        </p:nvSpPr>
        <p:spPr>
          <a:xfrm>
            <a:off x="594360" y="1325880"/>
            <a:ext cx="2103120" cy="320040"/>
          </a:xfrm>
          <a:prstGeom prst="rect">
            <a:avLst/>
          </a:prstGeom>
          <a:noFill/>
          <a:ln/>
        </p:spPr>
        <p:txBody>
          <a:bodyPr wrap="square" lIns="254" tIns="254" rIns="254" bIns="254" rtlCol="0" anchor="ctr">
            <a:normAutofit/>
          </a:bodyPr>
          <a:lstStyle/>
          <a:p>
            <a:pPr marL="0" indent="0">
              <a:buNone/>
            </a:pPr>
            <a:r>
              <a:rPr lang="en-US" sz="1800" b="1" dirty="0">
                <a:solidFill>
                  <a:srgbClr val="A60D2D"/>
                </a:solidFill>
                <a:latin typeface="Aptos" pitchFamily="34" charset="0"/>
                <a:ea typeface="Aptos" pitchFamily="34" charset="-122"/>
                <a:cs typeface="Aptos" pitchFamily="34" charset="-120"/>
              </a:rPr>
              <a:t>Tables exploitées</a:t>
            </a:r>
            <a:endParaRPr lang="en-US" sz="1800" dirty="0"/>
          </a:p>
        </p:txBody>
      </p:sp>
      <p:sp>
        <p:nvSpPr>
          <p:cNvPr id="7" name="Text 5"/>
          <p:cNvSpPr/>
          <p:nvPr/>
        </p:nvSpPr>
        <p:spPr>
          <a:xfrm>
            <a:off x="685800" y="1783080"/>
            <a:ext cx="4754880" cy="2011680"/>
          </a:xfrm>
          <a:prstGeom prst="rect">
            <a:avLst/>
          </a:prstGeom>
          <a:noFill/>
          <a:ln/>
        </p:spPr>
        <p:txBody>
          <a:bodyPr wrap="square" lIns="254" tIns="254" rIns="254" bIns="254" rtlCol="0" anchor="ctr">
            <a:normAutofit/>
          </a:bodyPr>
          <a:lstStyle/>
          <a:p>
            <a:pPr marL="152400" indent="-152400">
              <a:buSzPct val="100000"/>
              <a:buChar char="•"/>
            </a:pPr>
            <a:r>
              <a:rPr lang="en-US" sz="1450" dirty="0">
                <a:solidFill>
                  <a:srgbClr val="2D2D2D"/>
                </a:solidFill>
              </a:rPr>
              <a:t>Web : catalogue produit, type, segment, nom, statut web.</a:t>
            </a:r>
            <a:endParaRPr lang="en-US" sz="1450" dirty="0"/>
          </a:p>
          <a:p>
            <a:pPr marL="152400" indent="-152400">
              <a:buSzPct val="100000"/>
              <a:buChar char="•"/>
            </a:pPr>
            <a:r>
              <a:rPr lang="en-US" sz="1450" dirty="0">
                <a:solidFill>
                  <a:srgbClr val="2D2D2D"/>
                </a:solidFill>
              </a:rPr>
              <a:t>Finance : prix, prix d’achat, statut fiscal, clé mensuelle produit.</a:t>
            </a:r>
            <a:endParaRPr lang="en-US" sz="1450" dirty="0"/>
          </a:p>
          <a:p>
            <a:pPr marL="152400" indent="-152400">
              <a:buSzPct val="100000"/>
              <a:buChar char="•"/>
            </a:pPr>
            <a:r>
              <a:rPr lang="en-US" sz="1450" dirty="0">
                <a:solidFill>
                  <a:srgbClr val="2D2D2D"/>
                </a:solidFill>
              </a:rPr>
              <a:t>Sales : ventes, commandes, stock fin de mois.</a:t>
            </a:r>
            <a:endParaRPr lang="en-US" sz="1450" dirty="0"/>
          </a:p>
          <a:p>
            <a:pPr marL="152400" indent="-152400">
              <a:buSzPct val="100000"/>
              <a:buChar char="•"/>
            </a:pPr>
            <a:r>
              <a:rPr lang="en-US" sz="1450" dirty="0">
                <a:solidFill>
                  <a:srgbClr val="2D2D2D"/>
                </a:solidFill>
              </a:rPr>
              <a:t>Promo : prix promo, volumes promo et périodes.</a:t>
            </a:r>
            <a:endParaRPr lang="en-US" sz="1450" dirty="0"/>
          </a:p>
        </p:txBody>
      </p:sp>
      <p:sp>
        <p:nvSpPr>
          <p:cNvPr id="8" name="Text 6"/>
          <p:cNvSpPr/>
          <p:nvPr/>
        </p:nvSpPr>
        <p:spPr>
          <a:xfrm>
            <a:off x="594360" y="4069080"/>
            <a:ext cx="2103120" cy="320040"/>
          </a:xfrm>
          <a:prstGeom prst="rect">
            <a:avLst/>
          </a:prstGeom>
          <a:noFill/>
          <a:ln/>
        </p:spPr>
        <p:txBody>
          <a:bodyPr wrap="square" lIns="254" tIns="254" rIns="254" bIns="254" rtlCol="0" anchor="ctr">
            <a:normAutofit/>
          </a:bodyPr>
          <a:lstStyle/>
          <a:p>
            <a:pPr marL="0" indent="0">
              <a:buNone/>
            </a:pPr>
            <a:r>
              <a:rPr lang="en-US" sz="1800" b="1" dirty="0">
                <a:solidFill>
                  <a:srgbClr val="A60D2D"/>
                </a:solidFill>
                <a:latin typeface="Aptos" pitchFamily="34" charset="0"/>
                <a:ea typeface="Aptos" pitchFamily="34" charset="-122"/>
                <a:cs typeface="Aptos" pitchFamily="34" charset="-120"/>
              </a:rPr>
              <a:t>Fiabilisation</a:t>
            </a:r>
            <a:endParaRPr lang="en-US" sz="1800" dirty="0"/>
          </a:p>
        </p:txBody>
      </p:sp>
      <p:sp>
        <p:nvSpPr>
          <p:cNvPr id="9" name="Text 7"/>
          <p:cNvSpPr/>
          <p:nvPr/>
        </p:nvSpPr>
        <p:spPr>
          <a:xfrm>
            <a:off x="685800" y="4526280"/>
            <a:ext cx="4754880" cy="1143000"/>
          </a:xfrm>
          <a:prstGeom prst="rect">
            <a:avLst/>
          </a:prstGeom>
          <a:noFill/>
          <a:ln/>
        </p:spPr>
        <p:txBody>
          <a:bodyPr wrap="square" lIns="254" tIns="254" rIns="254" bIns="254" rtlCol="0" anchor="ctr">
            <a:normAutofit/>
          </a:bodyPr>
          <a:lstStyle/>
          <a:p>
            <a:pPr marL="152400" indent="-152400">
              <a:buSzPct val="100000"/>
              <a:buChar char="•"/>
            </a:pPr>
            <a:r>
              <a:rPr lang="en-US" sz="1450" dirty="0">
                <a:solidFill>
                  <a:srgbClr val="2D2D2D"/>
                </a:solidFill>
              </a:rPr>
              <a:t>Types normalisés selon le dictionnaire : dates, prix, volumes, clés.</a:t>
            </a:r>
            <a:endParaRPr lang="en-US" sz="1450" dirty="0"/>
          </a:p>
          <a:p>
            <a:pPr marL="152400" indent="-152400">
              <a:buSzPct val="100000"/>
              <a:buChar char="•"/>
            </a:pPr>
            <a:r>
              <a:rPr lang="en-US" sz="1450" dirty="0">
                <a:solidFill>
                  <a:srgbClr val="2D2D2D"/>
                </a:solidFill>
              </a:rPr>
              <a:t>Table calendrier créée dans Power BI pour les analyses temporelles.</a:t>
            </a:r>
            <a:endParaRPr lang="en-US" sz="1450" dirty="0"/>
          </a:p>
          <a:p>
            <a:pPr marL="152400" indent="-152400">
              <a:buSzPct val="100000"/>
              <a:buChar char="•"/>
            </a:pPr>
            <a:r>
              <a:rPr lang="en-US" sz="1450" dirty="0">
                <a:solidFill>
                  <a:srgbClr val="2D2D2D"/>
                </a:solidFill>
              </a:rPr>
              <a:t>Colonnes WordPress non utiles retirées du modèle.</a:t>
            </a:r>
            <a:endParaRPr lang="en-US" sz="1450" dirty="0"/>
          </a:p>
        </p:txBody>
      </p:sp>
      <p:sp>
        <p:nvSpPr>
          <p:cNvPr id="10" name="Shape 8"/>
          <p:cNvSpPr/>
          <p:nvPr/>
        </p:nvSpPr>
        <p:spPr>
          <a:xfrm>
            <a:off x="5989320" y="1325880"/>
            <a:ext cx="5394960" cy="4343400"/>
          </a:xfrm>
          <a:prstGeom prst="roundRect">
            <a:avLst>
              <a:gd name="adj" fmla="val 1684"/>
            </a:avLst>
          </a:prstGeom>
          <a:solidFill>
            <a:srgbClr val="F6F3F4"/>
          </a:solidFill>
          <a:ln w="10160">
            <a:solidFill>
              <a:srgbClr val="E6E0E2"/>
            </a:solidFill>
            <a:prstDash val="solid"/>
          </a:ln>
        </p:spPr>
      </p:sp>
      <p:sp>
        <p:nvSpPr>
          <p:cNvPr id="11" name="Text 9"/>
          <p:cNvSpPr/>
          <p:nvPr/>
        </p:nvSpPr>
        <p:spPr>
          <a:xfrm>
            <a:off x="6263640" y="1600200"/>
            <a:ext cx="3474720" cy="320040"/>
          </a:xfrm>
          <a:prstGeom prst="rect">
            <a:avLst/>
          </a:prstGeom>
          <a:noFill/>
          <a:ln/>
        </p:spPr>
        <p:txBody>
          <a:bodyPr wrap="square" lIns="254" tIns="254" rIns="254" bIns="254" rtlCol="0" anchor="ctr">
            <a:normAutofit/>
          </a:bodyPr>
          <a:lstStyle/>
          <a:p>
            <a:pPr marL="0" indent="0">
              <a:buNone/>
            </a:pPr>
            <a:r>
              <a:rPr lang="en-US" sz="1800" b="1" dirty="0">
                <a:solidFill>
                  <a:srgbClr val="A60D2D"/>
                </a:solidFill>
                <a:latin typeface="Aptos" pitchFamily="34" charset="0"/>
                <a:ea typeface="Aptos" pitchFamily="34" charset="-122"/>
                <a:cs typeface="Aptos" pitchFamily="34" charset="-120"/>
              </a:rPr>
              <a:t>Points de vigilance qualité</a:t>
            </a:r>
            <a:endParaRPr lang="en-US" sz="1800" dirty="0"/>
          </a:p>
        </p:txBody>
      </p:sp>
      <p:sp>
        <p:nvSpPr>
          <p:cNvPr id="12" name="Text 10"/>
          <p:cNvSpPr/>
          <p:nvPr/>
        </p:nvSpPr>
        <p:spPr>
          <a:xfrm>
            <a:off x="6355080" y="2084832"/>
            <a:ext cx="4572000" cy="1920240"/>
          </a:xfrm>
          <a:prstGeom prst="rect">
            <a:avLst/>
          </a:prstGeom>
          <a:noFill/>
          <a:ln/>
        </p:spPr>
        <p:txBody>
          <a:bodyPr wrap="square" lIns="254" tIns="254" rIns="254" bIns="254" rtlCol="0" anchor="ctr">
            <a:normAutofit/>
          </a:bodyPr>
          <a:lstStyle/>
          <a:p>
            <a:pPr marL="152400" indent="-152400">
              <a:buSzPct val="100000"/>
              <a:buChar char="•"/>
            </a:pPr>
            <a:r>
              <a:rPr lang="en-US" sz="1420" dirty="0">
                <a:solidFill>
                  <a:srgbClr val="2D2D2D"/>
                </a:solidFill>
              </a:rPr>
              <a:t>SKU 14596 : date de modification incohérente et format différent.</a:t>
            </a:r>
            <a:endParaRPr lang="en-US" sz="1420" dirty="0"/>
          </a:p>
          <a:p>
            <a:pPr marL="152400" indent="-152400">
              <a:buSzPct val="100000"/>
              <a:buChar char="•"/>
            </a:pPr>
            <a:r>
              <a:rPr lang="en-US" sz="1420" dirty="0">
                <a:solidFill>
                  <a:srgbClr val="2D2D2D"/>
                </a:solidFill>
              </a:rPr>
              <a:t>SKU 7087 : valeur Onsale_Web = 4 alors que le champ est attendu en binaire.</a:t>
            </a:r>
            <a:endParaRPr lang="en-US" sz="1420" dirty="0"/>
          </a:p>
          <a:p>
            <a:pPr marL="152400" indent="-152400">
              <a:buSzPct val="100000"/>
              <a:buChar char="•"/>
            </a:pPr>
            <a:r>
              <a:rPr lang="en-US" sz="1420" dirty="0">
                <a:solidFill>
                  <a:srgbClr val="2D2D2D"/>
                </a:solidFill>
              </a:rPr>
              <a:t>Ces anomalies sont signalées, mais non corrigées arbitrairement : elles relèvent d’un audit interne et d’une validation métier.</a:t>
            </a:r>
            <a:endParaRPr lang="en-US" sz="1420" dirty="0"/>
          </a:p>
        </p:txBody>
      </p:sp>
      <p:sp>
        <p:nvSpPr>
          <p:cNvPr id="13" name="Text 11"/>
          <p:cNvSpPr/>
          <p:nvPr/>
        </p:nvSpPr>
        <p:spPr>
          <a:xfrm>
            <a:off x="6355080" y="4370832"/>
            <a:ext cx="4572000" cy="822960"/>
          </a:xfrm>
          <a:prstGeom prst="rect">
            <a:avLst/>
          </a:prstGeom>
          <a:noFill/>
          <a:ln/>
        </p:spPr>
        <p:txBody>
          <a:bodyPr wrap="square" lIns="254" tIns="254" rIns="254" bIns="254" rtlCol="0" anchor="ctr">
            <a:normAutofit/>
          </a:bodyPr>
          <a:lstStyle/>
          <a:p>
            <a:pPr marL="0" indent="0">
              <a:buNone/>
            </a:pPr>
            <a:r>
              <a:rPr lang="en-US" sz="1500" b="1" dirty="0">
                <a:solidFill>
                  <a:srgbClr val="2D2D2D"/>
                </a:solidFill>
                <a:latin typeface="Aptos" pitchFamily="34" charset="0"/>
                <a:ea typeface="Aptos" pitchFamily="34" charset="-122"/>
                <a:cs typeface="Aptos" pitchFamily="34" charset="-120"/>
              </a:rPr>
              <a:t>Position adoptée : ne pas inventer une règle métier non validée. Le dashboard sécurise l’exploitation, puis isole les cas à contrôler.</a:t>
            </a:r>
            <a:endParaRPr lang="en-US" sz="1500" dirty="0"/>
          </a:p>
        </p:txBody>
      </p:sp>
      <p:sp>
        <p:nvSpPr>
          <p:cNvPr id="14" name="Text 12"/>
          <p:cNvSpPr/>
          <p:nvPr/>
        </p:nvSpPr>
        <p:spPr>
          <a:xfrm>
            <a:off x="11384280" y="6473952"/>
            <a:ext cx="502920" cy="201168"/>
          </a:xfrm>
          <a:prstGeom prst="rect">
            <a:avLst/>
          </a:prstGeom>
          <a:noFill/>
          <a:ln/>
        </p:spPr>
        <p:txBody>
          <a:bodyPr wrap="square" lIns="0" tIns="0" rIns="0" bIns="0" rtlCol="0" anchor="ctr"/>
          <a:lstStyle/>
          <a:p>
            <a:pPr marL="0" indent="0" algn="r">
              <a:buNone/>
            </a:pPr>
            <a:r>
              <a:rPr lang="en-US" sz="900" dirty="0">
                <a:solidFill>
                  <a:srgbClr val="6A6A6A"/>
                </a:solidFill>
                <a:latin typeface="Aptos" pitchFamily="34" charset="0"/>
                <a:ea typeface="Aptos" pitchFamily="34" charset="-122"/>
                <a:cs typeface="Aptos" pitchFamily="34" charset="-120"/>
              </a:rPr>
              <a:t>4</a:t>
            </a:r>
            <a:endParaRPr lang="en-US" sz="900" dirty="0"/>
          </a:p>
        </p:txBody>
      </p:sp>
      <p:grpSp>
        <p:nvGrpSpPr>
          <p:cNvPr id="15" name="Groupe 14">
            <a:extLst>
              <a:ext uri="{FF2B5EF4-FFF2-40B4-BE49-F238E27FC236}">
                <a16:creationId xmlns:a16="http://schemas.microsoft.com/office/drawing/2014/main" id="{881B3995-A0EF-49C6-6E96-62085251E9AC}"/>
              </a:ext>
            </a:extLst>
          </p:cNvPr>
          <p:cNvGrpSpPr/>
          <p:nvPr/>
        </p:nvGrpSpPr>
        <p:grpSpPr>
          <a:xfrm>
            <a:off x="10686011" y="251460"/>
            <a:ext cx="1069848" cy="905256"/>
            <a:chOff x="9803278" y="1069848"/>
            <a:chExt cx="1069848" cy="905256"/>
          </a:xfrm>
        </p:grpSpPr>
        <p:sp>
          <p:nvSpPr>
            <p:cNvPr id="16" name="Shape 9">
              <a:extLst>
                <a:ext uri="{FF2B5EF4-FFF2-40B4-BE49-F238E27FC236}">
                  <a16:creationId xmlns:a16="http://schemas.microsoft.com/office/drawing/2014/main" id="{A0409891-A731-52EF-9FC0-E78C89A0A628}"/>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17" name="Shape 10">
              <a:extLst>
                <a:ext uri="{FF2B5EF4-FFF2-40B4-BE49-F238E27FC236}">
                  <a16:creationId xmlns:a16="http://schemas.microsoft.com/office/drawing/2014/main" id="{607C3057-8317-45B6-614B-45EBECFE8B23}"/>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18" name="Shape 11">
              <a:extLst>
                <a:ext uri="{FF2B5EF4-FFF2-40B4-BE49-F238E27FC236}">
                  <a16:creationId xmlns:a16="http://schemas.microsoft.com/office/drawing/2014/main" id="{1D704832-8878-D67D-7BDE-90360F943E01}"/>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en-US" sz="850" b="1" dirty="0">
                <a:solidFill>
                  <a:srgbClr val="A60D2D"/>
                </a:solidFill>
              </a:rPr>
              <a:t>MODÈLE DE DONNÉES</a:t>
            </a:r>
            <a:endParaRPr lang="en-US"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en-US" sz="2400" b="1" dirty="0">
                <a:solidFill>
                  <a:srgbClr val="2D2D2D"/>
                </a:solidFill>
                <a:latin typeface="Aptos Display" pitchFamily="34" charset="0"/>
                <a:ea typeface="Aptos Display" pitchFamily="34" charset="-122"/>
                <a:cs typeface="Aptos Display" pitchFamily="34" charset="-120"/>
              </a:rPr>
              <a:t>Un modèle Power BI lisible et maintenable</a:t>
            </a:r>
            <a:endParaRPr lang="en-US"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en-US" sz="1150" dirty="0">
                <a:solidFill>
                  <a:srgbClr val="6A6A6A"/>
                </a:solidFill>
              </a:rPr>
              <a:t>Finance relie les produits, les périodes, les ventes, les stocks et les promotions.</a:t>
            </a:r>
            <a:endParaRPr lang="en-US" sz="1150" dirty="0"/>
          </a:p>
        </p:txBody>
      </p:sp>
      <p:sp>
        <p:nvSpPr>
          <p:cNvPr id="6" name="Shape 4"/>
          <p:cNvSpPr/>
          <p:nvPr/>
        </p:nvSpPr>
        <p:spPr>
          <a:xfrm>
            <a:off x="484632" y="1307592"/>
            <a:ext cx="6665976" cy="4608576"/>
          </a:xfrm>
          <a:prstGeom prst="roundRect">
            <a:avLst>
              <a:gd name="adj" fmla="val 1190"/>
            </a:avLst>
          </a:prstGeom>
          <a:solidFill>
            <a:srgbClr val="FFFFFF">
              <a:alpha val="0"/>
            </a:srgbClr>
          </a:solidFill>
          <a:ln w="12700">
            <a:solidFill>
              <a:srgbClr val="E6E0E2"/>
            </a:solidFill>
            <a:prstDash val="solid"/>
          </a:ln>
        </p:spPr>
      </p:sp>
      <p:pic>
        <p:nvPicPr>
          <p:cNvPr id="7" name="Image 0" descr="/mnt/data/8f1c6731-8a44-4a90-b3d2-19e6609cb54c.png"/>
          <p:cNvPicPr>
            <a:picLocks noChangeAspect="1"/>
          </p:cNvPicPr>
          <p:nvPr/>
        </p:nvPicPr>
        <p:blipFill>
          <a:blip r:embed="rId3"/>
          <a:stretch>
            <a:fillRect/>
          </a:stretch>
        </p:blipFill>
        <p:spPr>
          <a:xfrm>
            <a:off x="502920" y="1650251"/>
            <a:ext cx="6629400" cy="3923258"/>
          </a:xfrm>
          <a:prstGeom prst="rect">
            <a:avLst/>
          </a:prstGeom>
        </p:spPr>
      </p:pic>
      <p:sp>
        <p:nvSpPr>
          <p:cNvPr id="8" name="Text 5"/>
          <p:cNvSpPr/>
          <p:nvPr/>
        </p:nvSpPr>
        <p:spPr>
          <a:xfrm>
            <a:off x="7452360" y="1371600"/>
            <a:ext cx="3291840" cy="320040"/>
          </a:xfrm>
          <a:prstGeom prst="rect">
            <a:avLst/>
          </a:prstGeom>
          <a:noFill/>
          <a:ln/>
        </p:spPr>
        <p:txBody>
          <a:bodyPr wrap="square" lIns="254" tIns="254" rIns="254" bIns="254" rtlCol="0" anchor="ctr">
            <a:normAutofit/>
          </a:bodyPr>
          <a:lstStyle/>
          <a:p>
            <a:pPr marL="0" indent="0">
              <a:buNone/>
            </a:pPr>
            <a:r>
              <a:rPr lang="en-US" sz="1800" b="1" dirty="0">
                <a:solidFill>
                  <a:srgbClr val="A60D2D"/>
                </a:solidFill>
                <a:latin typeface="Aptos" pitchFamily="34" charset="0"/>
                <a:ea typeface="Aptos" pitchFamily="34" charset="-122"/>
                <a:cs typeface="Aptos" pitchFamily="34" charset="-120"/>
              </a:rPr>
              <a:t>Lecture du modèle</a:t>
            </a:r>
            <a:endParaRPr lang="en-US" sz="1800" dirty="0"/>
          </a:p>
        </p:txBody>
      </p:sp>
      <p:sp>
        <p:nvSpPr>
          <p:cNvPr id="9" name="Text 6"/>
          <p:cNvSpPr/>
          <p:nvPr/>
        </p:nvSpPr>
        <p:spPr>
          <a:xfrm>
            <a:off x="7543800" y="1828800"/>
            <a:ext cx="3840480" cy="1920240"/>
          </a:xfrm>
          <a:prstGeom prst="rect">
            <a:avLst/>
          </a:prstGeom>
          <a:noFill/>
          <a:ln/>
        </p:spPr>
        <p:txBody>
          <a:bodyPr wrap="square" lIns="254" tIns="254" rIns="254" bIns="254" rtlCol="0" anchor="ctr">
            <a:normAutofit/>
          </a:bodyPr>
          <a:lstStyle/>
          <a:p>
            <a:pPr marL="152400" indent="-152400">
              <a:buSzPct val="100000"/>
              <a:buChar char="•"/>
            </a:pPr>
            <a:r>
              <a:rPr lang="en-US" sz="1470" dirty="0">
                <a:solidFill>
                  <a:srgbClr val="2D2D2D"/>
                </a:solidFill>
              </a:rPr>
              <a:t>Web décrit les produits et les segments.</a:t>
            </a:r>
            <a:endParaRPr lang="en-US" sz="1470" dirty="0"/>
          </a:p>
          <a:p>
            <a:pPr marL="152400" indent="-152400">
              <a:buSzPct val="100000"/>
              <a:buChar char="•"/>
            </a:pPr>
            <a:r>
              <a:rPr lang="en-US" sz="1470" dirty="0">
                <a:solidFill>
                  <a:srgbClr val="2D2D2D"/>
                </a:solidFill>
              </a:rPr>
              <a:t>Calendrier structure les analyses temporelles.</a:t>
            </a:r>
            <a:endParaRPr lang="en-US" sz="1470" dirty="0"/>
          </a:p>
          <a:p>
            <a:pPr marL="152400" indent="-152400">
              <a:buSzPct val="100000"/>
              <a:buChar char="•"/>
            </a:pPr>
            <a:r>
              <a:rPr lang="en-US" sz="1470" dirty="0">
                <a:solidFill>
                  <a:srgbClr val="2D2D2D"/>
                </a:solidFill>
              </a:rPr>
              <a:t>Sales et Promo portent les volumes, stocks et promotions.</a:t>
            </a:r>
            <a:endParaRPr lang="en-US" sz="1470" dirty="0"/>
          </a:p>
          <a:p>
            <a:pPr marL="152400" indent="-152400">
              <a:buSzPct val="100000"/>
              <a:buChar char="•"/>
            </a:pPr>
            <a:r>
              <a:rPr lang="en-US" sz="1470" dirty="0">
                <a:solidFill>
                  <a:srgbClr val="2D2D2D"/>
                </a:solidFill>
              </a:rPr>
              <a:t>Finance sert de table centrale autour de la clé mensuelle par SKU.</a:t>
            </a:r>
            <a:endParaRPr lang="en-US" sz="1470" dirty="0"/>
          </a:p>
        </p:txBody>
      </p:sp>
      <p:sp>
        <p:nvSpPr>
          <p:cNvPr id="10" name="Text 7"/>
          <p:cNvSpPr/>
          <p:nvPr/>
        </p:nvSpPr>
        <p:spPr>
          <a:xfrm>
            <a:off x="7543800" y="4251960"/>
            <a:ext cx="3657600" cy="822960"/>
          </a:xfrm>
          <a:prstGeom prst="rect">
            <a:avLst/>
          </a:prstGeom>
          <a:noFill/>
          <a:ln/>
        </p:spPr>
        <p:txBody>
          <a:bodyPr wrap="square" lIns="254" tIns="254" rIns="254" bIns="254" rtlCol="0" anchor="ctr">
            <a:normAutofit/>
          </a:bodyPr>
          <a:lstStyle/>
          <a:p>
            <a:pPr marL="0" indent="0">
              <a:buNone/>
            </a:pPr>
            <a:r>
              <a:rPr lang="en-US" sz="1550" b="1" dirty="0">
                <a:solidFill>
                  <a:srgbClr val="2D2D2D"/>
                </a:solidFill>
                <a:latin typeface="Aptos" pitchFamily="34" charset="0"/>
                <a:ea typeface="Aptos" pitchFamily="34" charset="-122"/>
                <a:cs typeface="Aptos" pitchFamily="34" charset="-120"/>
              </a:rPr>
              <a:t>Les mesures sont isolées dans une table dédiée et rangées par thème pour faciliter la maintenance.</a:t>
            </a:r>
            <a:endParaRPr lang="en-US" sz="1550" dirty="0"/>
          </a:p>
        </p:txBody>
      </p:sp>
      <p:sp>
        <p:nvSpPr>
          <p:cNvPr id="11" name="Text 8"/>
          <p:cNvSpPr/>
          <p:nvPr/>
        </p:nvSpPr>
        <p:spPr>
          <a:xfrm>
            <a:off x="11384280" y="6473952"/>
            <a:ext cx="502920" cy="201168"/>
          </a:xfrm>
          <a:prstGeom prst="rect">
            <a:avLst/>
          </a:prstGeom>
          <a:noFill/>
          <a:ln/>
        </p:spPr>
        <p:txBody>
          <a:bodyPr wrap="square" lIns="0" tIns="0" rIns="0" bIns="0" rtlCol="0" anchor="ctr"/>
          <a:lstStyle/>
          <a:p>
            <a:pPr marL="0" indent="0" algn="r">
              <a:buNone/>
            </a:pPr>
            <a:r>
              <a:rPr lang="en-US" sz="900" dirty="0">
                <a:solidFill>
                  <a:srgbClr val="6A6A6A"/>
                </a:solidFill>
                <a:latin typeface="Aptos" pitchFamily="34" charset="0"/>
                <a:ea typeface="Aptos" pitchFamily="34" charset="-122"/>
                <a:cs typeface="Aptos" pitchFamily="34" charset="-120"/>
              </a:rPr>
              <a:t>5</a:t>
            </a:r>
            <a:endParaRPr lang="en-US" sz="900" dirty="0"/>
          </a:p>
        </p:txBody>
      </p:sp>
      <p:grpSp>
        <p:nvGrpSpPr>
          <p:cNvPr id="12" name="Groupe 11">
            <a:extLst>
              <a:ext uri="{FF2B5EF4-FFF2-40B4-BE49-F238E27FC236}">
                <a16:creationId xmlns:a16="http://schemas.microsoft.com/office/drawing/2014/main" id="{A2492EFB-73FC-0F21-C2E7-A8EDCA3EBD25}"/>
              </a:ext>
            </a:extLst>
          </p:cNvPr>
          <p:cNvGrpSpPr/>
          <p:nvPr/>
        </p:nvGrpSpPr>
        <p:grpSpPr>
          <a:xfrm>
            <a:off x="10686011" y="251460"/>
            <a:ext cx="1069848" cy="905256"/>
            <a:chOff x="9803278" y="1069848"/>
            <a:chExt cx="1069848" cy="905256"/>
          </a:xfrm>
        </p:grpSpPr>
        <p:sp>
          <p:nvSpPr>
            <p:cNvPr id="13" name="Shape 9">
              <a:extLst>
                <a:ext uri="{FF2B5EF4-FFF2-40B4-BE49-F238E27FC236}">
                  <a16:creationId xmlns:a16="http://schemas.microsoft.com/office/drawing/2014/main" id="{2BB6F574-0435-309A-8389-EA3B028DB55F}"/>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14" name="Shape 10">
              <a:extLst>
                <a:ext uri="{FF2B5EF4-FFF2-40B4-BE49-F238E27FC236}">
                  <a16:creationId xmlns:a16="http://schemas.microsoft.com/office/drawing/2014/main" id="{A2EC8177-CE50-710E-1566-DBA49312AD82}"/>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15" name="Shape 11">
              <a:extLst>
                <a:ext uri="{FF2B5EF4-FFF2-40B4-BE49-F238E27FC236}">
                  <a16:creationId xmlns:a16="http://schemas.microsoft.com/office/drawing/2014/main" id="{5B6613E6-17CE-4518-299B-9F2BEF4E655C}"/>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en-US" sz="850" b="1" dirty="0">
                <a:solidFill>
                  <a:srgbClr val="A60D2D"/>
                </a:solidFill>
              </a:rPr>
              <a:t>TABLEAU DE BORD</a:t>
            </a:r>
            <a:endParaRPr lang="en-US"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en-US" sz="2400" b="1" dirty="0">
                <a:solidFill>
                  <a:srgbClr val="2D2D2D"/>
                </a:solidFill>
                <a:latin typeface="Aptos Display" pitchFamily="34" charset="0"/>
                <a:ea typeface="Aptos Display" pitchFamily="34" charset="-122"/>
                <a:cs typeface="Aptos Display" pitchFamily="34" charset="-120"/>
              </a:rPr>
              <a:t>Huit pages pour passer du suivi au pilotage</a:t>
            </a:r>
            <a:endParaRPr lang="en-US"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en-US" sz="1150" dirty="0">
                <a:solidFill>
                  <a:srgbClr val="6A6A6A"/>
                </a:solidFill>
              </a:rPr>
              <a:t>Chaque page répond à une problématique métier précise.</a:t>
            </a:r>
            <a:endParaRPr lang="en-US" sz="1150" dirty="0"/>
          </a:p>
        </p:txBody>
      </p:sp>
      <p:sp>
        <p:nvSpPr>
          <p:cNvPr id="6" name="Text 4"/>
          <p:cNvSpPr/>
          <p:nvPr/>
        </p:nvSpPr>
        <p:spPr>
          <a:xfrm>
            <a:off x="609600" y="1600200"/>
            <a:ext cx="2880360" cy="256032"/>
          </a:xfrm>
          <a:prstGeom prst="rect">
            <a:avLst/>
          </a:prstGeom>
          <a:noFill/>
          <a:ln/>
        </p:spPr>
        <p:txBody>
          <a:bodyPr wrap="square" lIns="0" tIns="0" rIns="0" bIns="0" rtlCol="0" anchor="ctr"/>
          <a:lstStyle/>
          <a:p>
            <a:pPr marL="0" indent="0">
              <a:buNone/>
            </a:pPr>
            <a:r>
              <a:rPr lang="en-US" sz="1550" b="1" dirty="0">
                <a:solidFill>
                  <a:srgbClr val="A60D2D"/>
                </a:solidFill>
              </a:rPr>
              <a:t>Cockpit Opérationnel</a:t>
            </a:r>
            <a:endParaRPr lang="en-US" sz="1550" dirty="0"/>
          </a:p>
        </p:txBody>
      </p:sp>
      <p:sp>
        <p:nvSpPr>
          <p:cNvPr id="7" name="Text 5"/>
          <p:cNvSpPr/>
          <p:nvPr/>
        </p:nvSpPr>
        <p:spPr>
          <a:xfrm>
            <a:off x="609600" y="1920240"/>
            <a:ext cx="4846320" cy="411480"/>
          </a:xfrm>
          <a:prstGeom prst="rect">
            <a:avLst/>
          </a:prstGeom>
          <a:noFill/>
          <a:ln/>
        </p:spPr>
        <p:txBody>
          <a:bodyPr wrap="square" lIns="254" tIns="254" rIns="254" bIns="254" rtlCol="0" anchor="ctr">
            <a:normAutofit/>
          </a:bodyPr>
          <a:lstStyle/>
          <a:p>
            <a:pPr marL="0" indent="0">
              <a:buNone/>
            </a:pPr>
            <a:r>
              <a:rPr lang="en-US" sz="1320" dirty="0">
                <a:solidFill>
                  <a:srgbClr val="2D2D2D"/>
                </a:solidFill>
              </a:rPr>
              <a:t>Synthèse des KPI clés et alertes prioritaires.</a:t>
            </a:r>
            <a:endParaRPr lang="en-US" sz="1320" dirty="0"/>
          </a:p>
        </p:txBody>
      </p:sp>
      <p:sp>
        <p:nvSpPr>
          <p:cNvPr id="8" name="Shape 6"/>
          <p:cNvSpPr/>
          <p:nvPr/>
        </p:nvSpPr>
        <p:spPr>
          <a:xfrm>
            <a:off x="609600" y="2468880"/>
            <a:ext cx="4754880" cy="0"/>
          </a:xfrm>
          <a:prstGeom prst="line">
            <a:avLst/>
          </a:prstGeom>
          <a:noFill/>
          <a:ln w="7620">
            <a:solidFill>
              <a:srgbClr val="E6E0E2"/>
            </a:solidFill>
            <a:prstDash val="solid"/>
          </a:ln>
        </p:spPr>
      </p:sp>
      <p:sp>
        <p:nvSpPr>
          <p:cNvPr id="9" name="Text 7"/>
          <p:cNvSpPr/>
          <p:nvPr/>
        </p:nvSpPr>
        <p:spPr>
          <a:xfrm>
            <a:off x="609600" y="2679192"/>
            <a:ext cx="2880360" cy="256032"/>
          </a:xfrm>
          <a:prstGeom prst="rect">
            <a:avLst/>
          </a:prstGeom>
          <a:noFill/>
          <a:ln/>
        </p:spPr>
        <p:txBody>
          <a:bodyPr wrap="square" lIns="0" tIns="0" rIns="0" bIns="0" rtlCol="0" anchor="ctr"/>
          <a:lstStyle/>
          <a:p>
            <a:pPr marL="0" indent="0">
              <a:buNone/>
            </a:pPr>
            <a:r>
              <a:rPr lang="en-US" sz="1550" b="1" dirty="0">
                <a:solidFill>
                  <a:srgbClr val="A60D2D"/>
                </a:solidFill>
              </a:rPr>
              <a:t>Performance commerciale</a:t>
            </a:r>
            <a:endParaRPr lang="en-US" sz="1550" dirty="0"/>
          </a:p>
        </p:txBody>
      </p:sp>
      <p:sp>
        <p:nvSpPr>
          <p:cNvPr id="10" name="Text 8"/>
          <p:cNvSpPr/>
          <p:nvPr/>
        </p:nvSpPr>
        <p:spPr>
          <a:xfrm>
            <a:off x="609600" y="2999232"/>
            <a:ext cx="4846320" cy="411480"/>
          </a:xfrm>
          <a:prstGeom prst="rect">
            <a:avLst/>
          </a:prstGeom>
          <a:noFill/>
          <a:ln/>
        </p:spPr>
        <p:txBody>
          <a:bodyPr wrap="square" lIns="254" tIns="254" rIns="254" bIns="254" rtlCol="0" anchor="ctr">
            <a:normAutofit/>
          </a:bodyPr>
          <a:lstStyle/>
          <a:p>
            <a:pPr marL="0" indent="0">
              <a:buNone/>
            </a:pPr>
            <a:r>
              <a:rPr lang="en-US" sz="1320" dirty="0">
                <a:solidFill>
                  <a:srgbClr val="2D2D2D"/>
                </a:solidFill>
              </a:rPr>
              <a:t>CA, marge, taux de marque, tops/flops produits.</a:t>
            </a:r>
            <a:endParaRPr lang="en-US" sz="1320" dirty="0"/>
          </a:p>
        </p:txBody>
      </p:sp>
      <p:sp>
        <p:nvSpPr>
          <p:cNvPr id="11" name="Shape 9"/>
          <p:cNvSpPr/>
          <p:nvPr/>
        </p:nvSpPr>
        <p:spPr>
          <a:xfrm>
            <a:off x="609600" y="3547872"/>
            <a:ext cx="4754880" cy="0"/>
          </a:xfrm>
          <a:prstGeom prst="line">
            <a:avLst/>
          </a:prstGeom>
          <a:noFill/>
          <a:ln w="7620">
            <a:solidFill>
              <a:srgbClr val="E6E0E2"/>
            </a:solidFill>
            <a:prstDash val="solid"/>
          </a:ln>
        </p:spPr>
      </p:sp>
      <p:sp>
        <p:nvSpPr>
          <p:cNvPr id="12" name="Text 10"/>
          <p:cNvSpPr/>
          <p:nvPr/>
        </p:nvSpPr>
        <p:spPr>
          <a:xfrm>
            <a:off x="609600" y="3758184"/>
            <a:ext cx="2880360" cy="256032"/>
          </a:xfrm>
          <a:prstGeom prst="rect">
            <a:avLst/>
          </a:prstGeom>
          <a:noFill/>
          <a:ln/>
        </p:spPr>
        <p:txBody>
          <a:bodyPr wrap="square" lIns="0" tIns="0" rIns="0" bIns="0" rtlCol="0" anchor="ctr"/>
          <a:lstStyle/>
          <a:p>
            <a:pPr marL="0" indent="0">
              <a:buNone/>
            </a:pPr>
            <a:r>
              <a:rPr lang="en-US" sz="1550" b="1" dirty="0">
                <a:solidFill>
                  <a:srgbClr val="A60D2D"/>
                </a:solidFill>
              </a:rPr>
              <a:t>Marge &amp; inflation</a:t>
            </a:r>
            <a:endParaRPr lang="en-US" sz="1550" dirty="0"/>
          </a:p>
        </p:txBody>
      </p:sp>
      <p:sp>
        <p:nvSpPr>
          <p:cNvPr id="13" name="Text 11"/>
          <p:cNvSpPr/>
          <p:nvPr/>
        </p:nvSpPr>
        <p:spPr>
          <a:xfrm>
            <a:off x="609600" y="4078224"/>
            <a:ext cx="4846320" cy="411480"/>
          </a:xfrm>
          <a:prstGeom prst="rect">
            <a:avLst/>
          </a:prstGeom>
          <a:noFill/>
          <a:ln/>
        </p:spPr>
        <p:txBody>
          <a:bodyPr wrap="square" lIns="254" tIns="254" rIns="254" bIns="254" rtlCol="0" anchor="ctr">
            <a:normAutofit/>
          </a:bodyPr>
          <a:lstStyle/>
          <a:p>
            <a:pPr marL="0" indent="0">
              <a:buNone/>
            </a:pPr>
            <a:r>
              <a:rPr lang="en-US" sz="1320" dirty="0">
                <a:solidFill>
                  <a:srgbClr val="2D2D2D"/>
                </a:solidFill>
              </a:rPr>
              <a:t>Prix d’achat et ajustements prix à envisager.</a:t>
            </a:r>
            <a:endParaRPr lang="en-US" sz="1320" dirty="0"/>
          </a:p>
        </p:txBody>
      </p:sp>
      <p:sp>
        <p:nvSpPr>
          <p:cNvPr id="14" name="Shape 12"/>
          <p:cNvSpPr/>
          <p:nvPr/>
        </p:nvSpPr>
        <p:spPr>
          <a:xfrm>
            <a:off x="609600" y="4626864"/>
            <a:ext cx="4754880" cy="0"/>
          </a:xfrm>
          <a:prstGeom prst="line">
            <a:avLst/>
          </a:prstGeom>
          <a:noFill/>
          <a:ln w="7620">
            <a:solidFill>
              <a:srgbClr val="E6E0E2"/>
            </a:solidFill>
            <a:prstDash val="solid"/>
          </a:ln>
        </p:spPr>
      </p:sp>
      <p:sp>
        <p:nvSpPr>
          <p:cNvPr id="15" name="Text 13"/>
          <p:cNvSpPr/>
          <p:nvPr/>
        </p:nvSpPr>
        <p:spPr>
          <a:xfrm>
            <a:off x="609600" y="4837176"/>
            <a:ext cx="2880360" cy="256032"/>
          </a:xfrm>
          <a:prstGeom prst="rect">
            <a:avLst/>
          </a:prstGeom>
          <a:noFill/>
          <a:ln/>
        </p:spPr>
        <p:txBody>
          <a:bodyPr wrap="square" lIns="0" tIns="0" rIns="0" bIns="0" rtlCol="0" anchor="ctr"/>
          <a:lstStyle/>
          <a:p>
            <a:pPr marL="0" indent="0">
              <a:buNone/>
            </a:pPr>
            <a:r>
              <a:rPr lang="en-US" sz="1550" b="1" dirty="0">
                <a:solidFill>
                  <a:srgbClr val="A60D2D"/>
                </a:solidFill>
              </a:rPr>
              <a:t>Santé stock &amp; réapprovisionnement</a:t>
            </a:r>
            <a:endParaRPr lang="en-US" sz="1550" dirty="0"/>
          </a:p>
        </p:txBody>
      </p:sp>
      <p:sp>
        <p:nvSpPr>
          <p:cNvPr id="16" name="Text 14"/>
          <p:cNvSpPr/>
          <p:nvPr/>
        </p:nvSpPr>
        <p:spPr>
          <a:xfrm>
            <a:off x="609600" y="5157216"/>
            <a:ext cx="4846320" cy="411480"/>
          </a:xfrm>
          <a:prstGeom prst="rect">
            <a:avLst/>
          </a:prstGeom>
          <a:noFill/>
          <a:ln/>
        </p:spPr>
        <p:txBody>
          <a:bodyPr wrap="square" lIns="254" tIns="254" rIns="254" bIns="254" rtlCol="0" anchor="ctr">
            <a:normAutofit/>
          </a:bodyPr>
          <a:lstStyle/>
          <a:p>
            <a:pPr marL="0" indent="0">
              <a:buNone/>
            </a:pPr>
            <a:r>
              <a:rPr lang="en-US" sz="1320" dirty="0">
                <a:solidFill>
                  <a:srgbClr val="2D2D2D"/>
                </a:solidFill>
              </a:rPr>
              <a:t>Ruptures, sous-tensions, surstocks et valeur immobilisée.</a:t>
            </a:r>
            <a:endParaRPr lang="en-US" sz="1320" dirty="0"/>
          </a:p>
        </p:txBody>
      </p:sp>
      <p:sp>
        <p:nvSpPr>
          <p:cNvPr id="17" name="Shape 15"/>
          <p:cNvSpPr/>
          <p:nvPr/>
        </p:nvSpPr>
        <p:spPr>
          <a:xfrm>
            <a:off x="609600" y="5705856"/>
            <a:ext cx="4754880" cy="0"/>
          </a:xfrm>
          <a:prstGeom prst="line">
            <a:avLst/>
          </a:prstGeom>
          <a:noFill/>
          <a:ln w="7620">
            <a:solidFill>
              <a:srgbClr val="E6E0E2"/>
            </a:solidFill>
            <a:prstDash val="solid"/>
          </a:ln>
        </p:spPr>
      </p:sp>
      <p:sp>
        <p:nvSpPr>
          <p:cNvPr id="18" name="Text 16"/>
          <p:cNvSpPr/>
          <p:nvPr/>
        </p:nvSpPr>
        <p:spPr>
          <a:xfrm>
            <a:off x="6096000" y="1600200"/>
            <a:ext cx="2880360" cy="256032"/>
          </a:xfrm>
          <a:prstGeom prst="rect">
            <a:avLst/>
          </a:prstGeom>
          <a:noFill/>
          <a:ln/>
        </p:spPr>
        <p:txBody>
          <a:bodyPr wrap="square" lIns="0" tIns="0" rIns="0" bIns="0" rtlCol="0" anchor="ctr"/>
          <a:lstStyle/>
          <a:p>
            <a:pPr marL="0" indent="0">
              <a:buNone/>
            </a:pPr>
            <a:r>
              <a:rPr lang="en-US" sz="1550" b="1" dirty="0">
                <a:solidFill>
                  <a:srgbClr val="A60D2D"/>
                </a:solidFill>
              </a:rPr>
              <a:t>Promotions</a:t>
            </a:r>
            <a:endParaRPr lang="en-US" sz="1550" dirty="0"/>
          </a:p>
        </p:txBody>
      </p:sp>
      <p:sp>
        <p:nvSpPr>
          <p:cNvPr id="19" name="Text 17"/>
          <p:cNvSpPr/>
          <p:nvPr/>
        </p:nvSpPr>
        <p:spPr>
          <a:xfrm>
            <a:off x="6096000" y="1920240"/>
            <a:ext cx="4846320" cy="411480"/>
          </a:xfrm>
          <a:prstGeom prst="rect">
            <a:avLst/>
          </a:prstGeom>
          <a:noFill/>
          <a:ln/>
        </p:spPr>
        <p:txBody>
          <a:bodyPr wrap="square" lIns="254" tIns="254" rIns="254" bIns="254" rtlCol="0" anchor="ctr">
            <a:normAutofit/>
          </a:bodyPr>
          <a:lstStyle/>
          <a:p>
            <a:pPr marL="0" indent="0">
              <a:buNone/>
            </a:pPr>
            <a:r>
              <a:rPr lang="en-US" sz="1320" dirty="0">
                <a:solidFill>
                  <a:srgbClr val="2D2D2D"/>
                </a:solidFill>
              </a:rPr>
              <a:t>Efficacité commerciale et rentabilité promo.</a:t>
            </a:r>
            <a:endParaRPr lang="en-US" sz="1320" dirty="0"/>
          </a:p>
        </p:txBody>
      </p:sp>
      <p:sp>
        <p:nvSpPr>
          <p:cNvPr id="20" name="Shape 18"/>
          <p:cNvSpPr/>
          <p:nvPr/>
        </p:nvSpPr>
        <p:spPr>
          <a:xfrm>
            <a:off x="6096000" y="2468880"/>
            <a:ext cx="4754880" cy="0"/>
          </a:xfrm>
          <a:prstGeom prst="line">
            <a:avLst/>
          </a:prstGeom>
          <a:noFill/>
          <a:ln w="7620">
            <a:solidFill>
              <a:srgbClr val="E6E0E2"/>
            </a:solidFill>
            <a:prstDash val="solid"/>
          </a:ln>
        </p:spPr>
      </p:sp>
      <p:sp>
        <p:nvSpPr>
          <p:cNvPr id="21" name="Text 19"/>
          <p:cNvSpPr/>
          <p:nvPr/>
        </p:nvSpPr>
        <p:spPr>
          <a:xfrm>
            <a:off x="6096000" y="2679192"/>
            <a:ext cx="2880360" cy="256032"/>
          </a:xfrm>
          <a:prstGeom prst="rect">
            <a:avLst/>
          </a:prstGeom>
          <a:noFill/>
          <a:ln/>
        </p:spPr>
        <p:txBody>
          <a:bodyPr wrap="square" lIns="0" tIns="0" rIns="0" bIns="0" rtlCol="0" anchor="ctr"/>
          <a:lstStyle/>
          <a:p>
            <a:pPr marL="0" indent="0">
              <a:buNone/>
            </a:pPr>
            <a:r>
              <a:rPr lang="en-US" sz="1550" b="1" dirty="0">
                <a:solidFill>
                  <a:srgbClr val="A60D2D"/>
                </a:solidFill>
              </a:rPr>
              <a:t>Produits &amp; saisonnalité</a:t>
            </a:r>
            <a:endParaRPr lang="en-US" sz="1550" dirty="0"/>
          </a:p>
        </p:txBody>
      </p:sp>
      <p:sp>
        <p:nvSpPr>
          <p:cNvPr id="22" name="Text 20"/>
          <p:cNvSpPr/>
          <p:nvPr/>
        </p:nvSpPr>
        <p:spPr>
          <a:xfrm>
            <a:off x="6096000" y="2999232"/>
            <a:ext cx="4846320" cy="411480"/>
          </a:xfrm>
          <a:prstGeom prst="rect">
            <a:avLst/>
          </a:prstGeom>
          <a:noFill/>
          <a:ln/>
        </p:spPr>
        <p:txBody>
          <a:bodyPr wrap="square" lIns="254" tIns="254" rIns="254" bIns="254" rtlCol="0" anchor="ctr">
            <a:normAutofit/>
          </a:bodyPr>
          <a:lstStyle/>
          <a:p>
            <a:pPr marL="0" indent="0">
              <a:buNone/>
            </a:pPr>
            <a:r>
              <a:rPr lang="en-US" sz="1320" dirty="0">
                <a:solidFill>
                  <a:srgbClr val="2D2D2D"/>
                </a:solidFill>
              </a:rPr>
              <a:t>Ventes et couvertures de stock selon les périodes.</a:t>
            </a:r>
            <a:endParaRPr lang="en-US" sz="1320" dirty="0"/>
          </a:p>
        </p:txBody>
      </p:sp>
      <p:sp>
        <p:nvSpPr>
          <p:cNvPr id="23" name="Shape 21"/>
          <p:cNvSpPr/>
          <p:nvPr/>
        </p:nvSpPr>
        <p:spPr>
          <a:xfrm>
            <a:off x="6096000" y="3547872"/>
            <a:ext cx="4754880" cy="0"/>
          </a:xfrm>
          <a:prstGeom prst="line">
            <a:avLst/>
          </a:prstGeom>
          <a:noFill/>
          <a:ln w="7620">
            <a:solidFill>
              <a:srgbClr val="E6E0E2"/>
            </a:solidFill>
            <a:prstDash val="solid"/>
          </a:ln>
        </p:spPr>
      </p:sp>
      <p:sp>
        <p:nvSpPr>
          <p:cNvPr id="24" name="Text 22"/>
          <p:cNvSpPr/>
          <p:nvPr/>
        </p:nvSpPr>
        <p:spPr>
          <a:xfrm>
            <a:off x="6096000" y="3758184"/>
            <a:ext cx="2880360" cy="256032"/>
          </a:xfrm>
          <a:prstGeom prst="rect">
            <a:avLst/>
          </a:prstGeom>
          <a:noFill/>
          <a:ln/>
        </p:spPr>
        <p:txBody>
          <a:bodyPr wrap="square" lIns="0" tIns="0" rIns="0" bIns="0" rtlCol="0" anchor="ctr"/>
          <a:lstStyle/>
          <a:p>
            <a:pPr marL="0" indent="0">
              <a:buNone/>
            </a:pPr>
            <a:r>
              <a:rPr lang="en-US" sz="1550" b="1" dirty="0">
                <a:solidFill>
                  <a:srgbClr val="A60D2D"/>
                </a:solidFill>
              </a:rPr>
              <a:t>Produits émergents</a:t>
            </a:r>
            <a:endParaRPr lang="en-US" sz="1550" dirty="0"/>
          </a:p>
        </p:txBody>
      </p:sp>
      <p:sp>
        <p:nvSpPr>
          <p:cNvPr id="25" name="Text 23"/>
          <p:cNvSpPr/>
          <p:nvPr/>
        </p:nvSpPr>
        <p:spPr>
          <a:xfrm>
            <a:off x="6096000" y="4078224"/>
            <a:ext cx="4846320" cy="411480"/>
          </a:xfrm>
          <a:prstGeom prst="rect">
            <a:avLst/>
          </a:prstGeom>
          <a:noFill/>
          <a:ln/>
        </p:spPr>
        <p:txBody>
          <a:bodyPr wrap="square" lIns="254" tIns="254" rIns="254" bIns="254" rtlCol="0" anchor="ctr">
            <a:normAutofit/>
          </a:bodyPr>
          <a:lstStyle/>
          <a:p>
            <a:pPr marL="0" indent="0">
              <a:buNone/>
            </a:pPr>
            <a:r>
              <a:rPr lang="en-US" sz="1320" dirty="0">
                <a:solidFill>
                  <a:srgbClr val="2D2D2D"/>
                </a:solidFill>
              </a:rPr>
              <a:t>Relais de croissance, notamment sans alcool.</a:t>
            </a:r>
            <a:endParaRPr lang="en-US" sz="1320" dirty="0"/>
          </a:p>
        </p:txBody>
      </p:sp>
      <p:sp>
        <p:nvSpPr>
          <p:cNvPr id="26" name="Shape 24"/>
          <p:cNvSpPr/>
          <p:nvPr/>
        </p:nvSpPr>
        <p:spPr>
          <a:xfrm>
            <a:off x="6096000" y="4626864"/>
            <a:ext cx="4754880" cy="0"/>
          </a:xfrm>
          <a:prstGeom prst="line">
            <a:avLst/>
          </a:prstGeom>
          <a:noFill/>
          <a:ln w="7620">
            <a:solidFill>
              <a:srgbClr val="E6E0E2"/>
            </a:solidFill>
            <a:prstDash val="solid"/>
          </a:ln>
        </p:spPr>
      </p:sp>
      <p:sp>
        <p:nvSpPr>
          <p:cNvPr id="27" name="Text 25"/>
          <p:cNvSpPr/>
          <p:nvPr/>
        </p:nvSpPr>
        <p:spPr>
          <a:xfrm>
            <a:off x="6096000" y="4837176"/>
            <a:ext cx="2880360" cy="256032"/>
          </a:xfrm>
          <a:prstGeom prst="rect">
            <a:avLst/>
          </a:prstGeom>
          <a:noFill/>
          <a:ln/>
        </p:spPr>
        <p:txBody>
          <a:bodyPr wrap="square" lIns="0" tIns="0" rIns="0" bIns="0" rtlCol="0" anchor="ctr"/>
          <a:lstStyle/>
          <a:p>
            <a:pPr marL="0" indent="0">
              <a:buNone/>
            </a:pPr>
            <a:r>
              <a:rPr lang="en-US" sz="1550" b="1" dirty="0">
                <a:solidFill>
                  <a:srgbClr val="A60D2D"/>
                </a:solidFill>
              </a:rPr>
              <a:t>Recommandations business</a:t>
            </a:r>
            <a:endParaRPr lang="en-US" sz="1550" dirty="0"/>
          </a:p>
        </p:txBody>
      </p:sp>
      <p:sp>
        <p:nvSpPr>
          <p:cNvPr id="28" name="Text 26"/>
          <p:cNvSpPr/>
          <p:nvPr/>
        </p:nvSpPr>
        <p:spPr>
          <a:xfrm>
            <a:off x="6096000" y="5157216"/>
            <a:ext cx="4846320" cy="411480"/>
          </a:xfrm>
          <a:prstGeom prst="rect">
            <a:avLst/>
          </a:prstGeom>
          <a:noFill/>
          <a:ln/>
        </p:spPr>
        <p:txBody>
          <a:bodyPr wrap="square" lIns="254" tIns="254" rIns="254" bIns="254" rtlCol="0" anchor="ctr">
            <a:normAutofit/>
          </a:bodyPr>
          <a:lstStyle/>
          <a:p>
            <a:pPr marL="0" indent="0">
              <a:buNone/>
            </a:pPr>
            <a:r>
              <a:rPr lang="en-US" sz="1320" dirty="0">
                <a:solidFill>
                  <a:srgbClr val="2D2D2D"/>
                </a:solidFill>
              </a:rPr>
              <a:t>Actions prioritaires par SKU et recommandations finales.</a:t>
            </a:r>
            <a:endParaRPr lang="en-US" sz="1320" dirty="0"/>
          </a:p>
        </p:txBody>
      </p:sp>
      <p:sp>
        <p:nvSpPr>
          <p:cNvPr id="29" name="Shape 27"/>
          <p:cNvSpPr/>
          <p:nvPr/>
        </p:nvSpPr>
        <p:spPr>
          <a:xfrm>
            <a:off x="6096000" y="5705856"/>
            <a:ext cx="4754880" cy="0"/>
          </a:xfrm>
          <a:prstGeom prst="line">
            <a:avLst/>
          </a:prstGeom>
          <a:noFill/>
          <a:ln w="7620">
            <a:solidFill>
              <a:srgbClr val="E6E0E2"/>
            </a:solidFill>
            <a:prstDash val="solid"/>
          </a:ln>
        </p:spPr>
      </p:sp>
      <p:sp>
        <p:nvSpPr>
          <p:cNvPr id="31" name="Text 28"/>
          <p:cNvSpPr/>
          <p:nvPr/>
        </p:nvSpPr>
        <p:spPr>
          <a:xfrm>
            <a:off x="11384280" y="6473952"/>
            <a:ext cx="502920" cy="201168"/>
          </a:xfrm>
          <a:prstGeom prst="rect">
            <a:avLst/>
          </a:prstGeom>
          <a:noFill/>
          <a:ln/>
        </p:spPr>
        <p:txBody>
          <a:bodyPr wrap="square" lIns="0" tIns="0" rIns="0" bIns="0" rtlCol="0" anchor="ctr"/>
          <a:lstStyle/>
          <a:p>
            <a:pPr marL="0" indent="0" algn="r">
              <a:buNone/>
            </a:pPr>
            <a:r>
              <a:rPr lang="en-US" sz="900" dirty="0">
                <a:solidFill>
                  <a:srgbClr val="6A6A6A"/>
                </a:solidFill>
                <a:latin typeface="Aptos" pitchFamily="34" charset="0"/>
                <a:ea typeface="Aptos" pitchFamily="34" charset="-122"/>
                <a:cs typeface="Aptos" pitchFamily="34" charset="-120"/>
              </a:rPr>
              <a:t>6</a:t>
            </a:r>
            <a:endParaRPr lang="en-US" sz="900" dirty="0"/>
          </a:p>
        </p:txBody>
      </p:sp>
      <p:grpSp>
        <p:nvGrpSpPr>
          <p:cNvPr id="32" name="Groupe 31">
            <a:extLst>
              <a:ext uri="{FF2B5EF4-FFF2-40B4-BE49-F238E27FC236}">
                <a16:creationId xmlns:a16="http://schemas.microsoft.com/office/drawing/2014/main" id="{5A5671CE-ECD3-3C11-1EDE-80616400AD8D}"/>
              </a:ext>
            </a:extLst>
          </p:cNvPr>
          <p:cNvGrpSpPr/>
          <p:nvPr/>
        </p:nvGrpSpPr>
        <p:grpSpPr>
          <a:xfrm>
            <a:off x="10686011" y="251460"/>
            <a:ext cx="1069848" cy="905256"/>
            <a:chOff x="9803278" y="1069848"/>
            <a:chExt cx="1069848" cy="905256"/>
          </a:xfrm>
        </p:grpSpPr>
        <p:sp>
          <p:nvSpPr>
            <p:cNvPr id="33" name="Shape 9">
              <a:extLst>
                <a:ext uri="{FF2B5EF4-FFF2-40B4-BE49-F238E27FC236}">
                  <a16:creationId xmlns:a16="http://schemas.microsoft.com/office/drawing/2014/main" id="{A275D900-D0DA-13BF-90C2-DEEE5D07C0F2}"/>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34" name="Shape 10">
              <a:extLst>
                <a:ext uri="{FF2B5EF4-FFF2-40B4-BE49-F238E27FC236}">
                  <a16:creationId xmlns:a16="http://schemas.microsoft.com/office/drawing/2014/main" id="{AEDEEB62-3688-7DB1-3D58-D6205028B13E}"/>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35" name="Shape 11">
              <a:extLst>
                <a:ext uri="{FF2B5EF4-FFF2-40B4-BE49-F238E27FC236}">
                  <a16:creationId xmlns:a16="http://schemas.microsoft.com/office/drawing/2014/main" id="{8E70705C-6CAA-8103-A54E-C4DE4A9D709D}"/>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31" name="Phylactère : pensées 30">
            <a:extLst>
              <a:ext uri="{FF2B5EF4-FFF2-40B4-BE49-F238E27FC236}">
                <a16:creationId xmlns:a16="http://schemas.microsoft.com/office/drawing/2014/main" id="{A82725C9-5132-E183-276D-F3922091EA35}"/>
              </a:ext>
            </a:extLst>
          </p:cNvPr>
          <p:cNvSpPr/>
          <p:nvPr/>
        </p:nvSpPr>
        <p:spPr>
          <a:xfrm>
            <a:off x="8775700" y="830495"/>
            <a:ext cx="2443480" cy="1423990"/>
          </a:xfrm>
          <a:prstGeom prst="cloudCallout">
            <a:avLst/>
          </a:prstGeom>
          <a:solidFill>
            <a:schemeClr val="bg1"/>
          </a:solidFill>
          <a:ln>
            <a:solidFill>
              <a:srgbClr val="A10B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Image 0" descr="/mnt/data/050f73a0-effe-4d39-84b3-ff99087a949a.png">
            <a:extLst>
              <a:ext uri="{FF2B5EF4-FFF2-40B4-BE49-F238E27FC236}">
                <a16:creationId xmlns:a16="http://schemas.microsoft.com/office/drawing/2014/main" id="{E8668BEF-4ACF-D8A0-69A2-29967D32A7B7}"/>
              </a:ext>
            </a:extLst>
          </p:cNvPr>
          <p:cNvPicPr>
            <a:picLocks noChangeAspect="1"/>
          </p:cNvPicPr>
          <p:nvPr/>
        </p:nvPicPr>
        <p:blipFill>
          <a:blip r:embed="rId3"/>
          <a:stretch>
            <a:fillRect/>
          </a:stretch>
        </p:blipFill>
        <p:spPr>
          <a:xfrm>
            <a:off x="8446784" y="3172887"/>
            <a:ext cx="3331195" cy="2854618"/>
          </a:xfrm>
          <a:prstGeom prst="rect">
            <a:avLst/>
          </a:prstGeom>
        </p:spPr>
      </p:pic>
      <p:sp>
        <p:nvSpPr>
          <p:cNvPr id="28" name="Shape 4">
            <a:extLst>
              <a:ext uri="{FF2B5EF4-FFF2-40B4-BE49-F238E27FC236}">
                <a16:creationId xmlns:a16="http://schemas.microsoft.com/office/drawing/2014/main" id="{B92324E0-2904-7F05-3C6C-A421BE435916}"/>
              </a:ext>
            </a:extLst>
          </p:cNvPr>
          <p:cNvSpPr/>
          <p:nvPr/>
        </p:nvSpPr>
        <p:spPr>
          <a:xfrm>
            <a:off x="8358258" y="2432223"/>
            <a:ext cx="3508248" cy="3702169"/>
          </a:xfrm>
          <a:prstGeom prst="roundRect">
            <a:avLst>
              <a:gd name="adj" fmla="val 1351"/>
            </a:avLst>
          </a:prstGeom>
          <a:solidFill>
            <a:srgbClr val="FFFFFF">
              <a:alpha val="0"/>
            </a:srgbClr>
          </a:solidFill>
          <a:ln w="12700">
            <a:solidFill>
              <a:srgbClr val="E6E0E2"/>
            </a:solidFill>
            <a:prstDash val="solid"/>
          </a:ln>
        </p:spPr>
      </p:sp>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fr-FR" sz="850" b="1" dirty="0">
                <a:solidFill>
                  <a:srgbClr val="A60D2D"/>
                </a:solidFill>
              </a:rPr>
              <a:t>Navigation</a:t>
            </a:r>
            <a:endParaRPr lang="fr-FR"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fr-FR" sz="2400" b="1" dirty="0">
                <a:solidFill>
                  <a:srgbClr val="2D2D2D"/>
                </a:solidFill>
                <a:latin typeface="Aptos Display" pitchFamily="34" charset="0"/>
                <a:ea typeface="Aptos Display" pitchFamily="34" charset="-122"/>
                <a:cs typeface="Aptos Display" pitchFamily="34" charset="-120"/>
              </a:rPr>
              <a:t>Usage et navigation</a:t>
            </a:r>
            <a:endParaRPr lang="fr-FR"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fr-FR" sz="1150" dirty="0">
                <a:solidFill>
                  <a:srgbClr val="6A6A6A"/>
                </a:solidFill>
              </a:rPr>
              <a:t>La page d’accueil oriente immédiatement vers les alertes et les priorités.</a:t>
            </a:r>
            <a:endParaRPr lang="fr-FR" sz="1150" dirty="0"/>
          </a:p>
        </p:txBody>
      </p:sp>
      <p:sp>
        <p:nvSpPr>
          <p:cNvPr id="6" name="Shape 4"/>
          <p:cNvSpPr/>
          <p:nvPr/>
        </p:nvSpPr>
        <p:spPr>
          <a:xfrm>
            <a:off x="530352" y="1216152"/>
            <a:ext cx="7580376" cy="4882896"/>
          </a:xfrm>
          <a:prstGeom prst="roundRect">
            <a:avLst>
              <a:gd name="adj" fmla="val 1124"/>
            </a:avLst>
          </a:prstGeom>
          <a:solidFill>
            <a:srgbClr val="FFFFFF">
              <a:alpha val="0"/>
            </a:srgbClr>
          </a:solidFill>
          <a:ln w="12700">
            <a:solidFill>
              <a:srgbClr val="E6E0E2"/>
            </a:solidFill>
            <a:prstDash val="solid"/>
          </a:ln>
        </p:spPr>
      </p:sp>
      <p:pic>
        <p:nvPicPr>
          <p:cNvPr id="7" name="Image 0" descr="/mnt/data/f051b060-39e9-4a76-ae0b-42af71764727.png"/>
          <p:cNvPicPr>
            <a:picLocks noChangeAspect="1"/>
          </p:cNvPicPr>
          <p:nvPr/>
        </p:nvPicPr>
        <p:blipFill>
          <a:blip r:embed="rId4"/>
          <a:stretch>
            <a:fillRect/>
          </a:stretch>
        </p:blipFill>
        <p:spPr>
          <a:xfrm>
            <a:off x="548640" y="1344364"/>
            <a:ext cx="7543800" cy="4626471"/>
          </a:xfrm>
          <a:prstGeom prst="rect">
            <a:avLst/>
          </a:prstGeom>
        </p:spPr>
      </p:pic>
      <p:sp>
        <p:nvSpPr>
          <p:cNvPr id="22" name="Text 19"/>
          <p:cNvSpPr/>
          <p:nvPr/>
        </p:nvSpPr>
        <p:spPr>
          <a:xfrm>
            <a:off x="11384280" y="6473952"/>
            <a:ext cx="502920" cy="201168"/>
          </a:xfrm>
          <a:prstGeom prst="rect">
            <a:avLst/>
          </a:prstGeom>
          <a:noFill/>
          <a:ln/>
        </p:spPr>
        <p:txBody>
          <a:bodyPr wrap="square" lIns="0" tIns="0" rIns="0" bIns="0" rtlCol="0" anchor="ctr"/>
          <a:lstStyle/>
          <a:p>
            <a:pPr marL="0" indent="0" algn="r">
              <a:buNone/>
            </a:pPr>
            <a:r>
              <a:rPr lang="fr-FR" sz="900" dirty="0">
                <a:solidFill>
                  <a:srgbClr val="6A6A6A"/>
                </a:solidFill>
                <a:latin typeface="Aptos" pitchFamily="34" charset="0"/>
                <a:ea typeface="Aptos" pitchFamily="34" charset="-122"/>
                <a:cs typeface="Aptos" pitchFamily="34" charset="-120"/>
              </a:rPr>
              <a:t>7</a:t>
            </a:r>
            <a:endParaRPr lang="fr-FR" sz="900" dirty="0"/>
          </a:p>
        </p:txBody>
      </p:sp>
      <p:sp>
        <p:nvSpPr>
          <p:cNvPr id="25" name="Flèche : bas 24">
            <a:extLst>
              <a:ext uri="{FF2B5EF4-FFF2-40B4-BE49-F238E27FC236}">
                <a16:creationId xmlns:a16="http://schemas.microsoft.com/office/drawing/2014/main" id="{ACF95918-3768-B795-6FD5-A1571BB85FBC}"/>
              </a:ext>
            </a:extLst>
          </p:cNvPr>
          <p:cNvSpPr/>
          <p:nvPr/>
        </p:nvSpPr>
        <p:spPr>
          <a:xfrm rot="6556552">
            <a:off x="4305333" y="5263562"/>
            <a:ext cx="457254" cy="1927396"/>
          </a:xfrm>
          <a:prstGeom prst="downArrow">
            <a:avLst/>
          </a:prstGeom>
          <a:solidFill>
            <a:srgbClr val="A10B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Text 10">
            <a:extLst>
              <a:ext uri="{FF2B5EF4-FFF2-40B4-BE49-F238E27FC236}">
                <a16:creationId xmlns:a16="http://schemas.microsoft.com/office/drawing/2014/main" id="{34FEC700-9B85-CDFD-08DD-304307EB3F24}"/>
              </a:ext>
            </a:extLst>
          </p:cNvPr>
          <p:cNvSpPr/>
          <p:nvPr/>
        </p:nvSpPr>
        <p:spPr>
          <a:xfrm>
            <a:off x="5645912" y="6283960"/>
            <a:ext cx="2700528" cy="391160"/>
          </a:xfrm>
          <a:prstGeom prst="rect">
            <a:avLst/>
          </a:prstGeom>
          <a:noFill/>
          <a:ln/>
        </p:spPr>
        <p:txBody>
          <a:bodyPr wrap="square" lIns="254" tIns="254" rIns="254" bIns="254" rtlCol="0" anchor="t">
            <a:normAutofit/>
          </a:bodyPr>
          <a:lstStyle/>
          <a:p>
            <a:pPr marL="0" indent="0">
              <a:buNone/>
            </a:pPr>
            <a:r>
              <a:rPr lang="fr-FR" sz="1500" dirty="0">
                <a:solidFill>
                  <a:srgbClr val="222222"/>
                </a:solidFill>
              </a:rPr>
              <a:t>La navigation entre les pages </a:t>
            </a:r>
            <a:endParaRPr lang="fr-FR" sz="1500" dirty="0"/>
          </a:p>
        </p:txBody>
      </p:sp>
      <p:sp>
        <p:nvSpPr>
          <p:cNvPr id="27" name="Flèche : bas 26">
            <a:extLst>
              <a:ext uri="{FF2B5EF4-FFF2-40B4-BE49-F238E27FC236}">
                <a16:creationId xmlns:a16="http://schemas.microsoft.com/office/drawing/2014/main" id="{78000EEB-7EEA-26C6-F7C1-3EBDF9CB22DC}"/>
              </a:ext>
            </a:extLst>
          </p:cNvPr>
          <p:cNvSpPr/>
          <p:nvPr/>
        </p:nvSpPr>
        <p:spPr>
          <a:xfrm rot="5648742">
            <a:off x="5207199" y="-576575"/>
            <a:ext cx="394200" cy="6407746"/>
          </a:xfrm>
          <a:prstGeom prst="downArrow">
            <a:avLst/>
          </a:prstGeom>
          <a:solidFill>
            <a:srgbClr val="A10B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Text 10">
            <a:extLst>
              <a:ext uri="{FF2B5EF4-FFF2-40B4-BE49-F238E27FC236}">
                <a16:creationId xmlns:a16="http://schemas.microsoft.com/office/drawing/2014/main" id="{B53B469B-9080-1E15-427D-B1617BB08280}"/>
              </a:ext>
            </a:extLst>
          </p:cNvPr>
          <p:cNvSpPr/>
          <p:nvPr/>
        </p:nvSpPr>
        <p:spPr>
          <a:xfrm>
            <a:off x="8775700" y="2688255"/>
            <a:ext cx="2700528" cy="391160"/>
          </a:xfrm>
          <a:prstGeom prst="rect">
            <a:avLst/>
          </a:prstGeom>
          <a:noFill/>
          <a:ln/>
        </p:spPr>
        <p:txBody>
          <a:bodyPr wrap="square" lIns="254" tIns="254" rIns="254" bIns="254" rtlCol="0" anchor="t">
            <a:normAutofit/>
          </a:bodyPr>
          <a:lstStyle/>
          <a:p>
            <a:pPr marL="0" indent="0">
              <a:buNone/>
            </a:pPr>
            <a:r>
              <a:rPr lang="fr-FR" sz="1500" dirty="0">
                <a:solidFill>
                  <a:srgbClr val="222222"/>
                </a:solidFill>
              </a:rPr>
              <a:t>Le slicer panel pour les filtres</a:t>
            </a:r>
            <a:endParaRPr lang="fr-FR" sz="1500" dirty="0"/>
          </a:p>
        </p:txBody>
      </p:sp>
      <p:sp>
        <p:nvSpPr>
          <p:cNvPr id="32" name="Text 10">
            <a:extLst>
              <a:ext uri="{FF2B5EF4-FFF2-40B4-BE49-F238E27FC236}">
                <a16:creationId xmlns:a16="http://schemas.microsoft.com/office/drawing/2014/main" id="{B1D420AF-653C-7BD9-126F-C40C349E6877}"/>
              </a:ext>
            </a:extLst>
          </p:cNvPr>
          <p:cNvSpPr/>
          <p:nvPr/>
        </p:nvSpPr>
        <p:spPr>
          <a:xfrm>
            <a:off x="8788400" y="1371600"/>
            <a:ext cx="2435860" cy="359705"/>
          </a:xfrm>
          <a:prstGeom prst="rect">
            <a:avLst/>
          </a:prstGeom>
          <a:noFill/>
          <a:ln/>
        </p:spPr>
        <p:txBody>
          <a:bodyPr wrap="square" lIns="254" tIns="254" rIns="254" bIns="254" rtlCol="0" anchor="t">
            <a:normAutofit fontScale="92500" lnSpcReduction="10000"/>
          </a:bodyPr>
          <a:lstStyle/>
          <a:p>
            <a:pPr marL="0" indent="0" algn="ctr">
              <a:buNone/>
            </a:pPr>
            <a:r>
              <a:rPr lang="fr-FR" sz="1400" dirty="0">
                <a:solidFill>
                  <a:srgbClr val="222222"/>
                </a:solidFill>
              </a:rPr>
              <a:t>Pour tout interaction</a:t>
            </a:r>
            <a:br>
              <a:rPr lang="fr-FR" sz="1400" dirty="0">
                <a:solidFill>
                  <a:srgbClr val="222222"/>
                </a:solidFill>
              </a:rPr>
            </a:br>
            <a:r>
              <a:rPr lang="fr-FR" sz="1400" dirty="0">
                <a:solidFill>
                  <a:srgbClr val="222222"/>
                </a:solidFill>
              </a:rPr>
              <a:t>faire ctrl + clic</a:t>
            </a:r>
            <a:endParaRPr lang="fr-FR" sz="1400" dirty="0"/>
          </a:p>
        </p:txBody>
      </p:sp>
      <p:grpSp>
        <p:nvGrpSpPr>
          <p:cNvPr id="33" name="Groupe 32">
            <a:extLst>
              <a:ext uri="{FF2B5EF4-FFF2-40B4-BE49-F238E27FC236}">
                <a16:creationId xmlns:a16="http://schemas.microsoft.com/office/drawing/2014/main" id="{5770DBBA-C1EB-84DF-84CC-F2C37B845A0F}"/>
              </a:ext>
            </a:extLst>
          </p:cNvPr>
          <p:cNvGrpSpPr/>
          <p:nvPr/>
        </p:nvGrpSpPr>
        <p:grpSpPr>
          <a:xfrm>
            <a:off x="10686011" y="251460"/>
            <a:ext cx="1069848" cy="905256"/>
            <a:chOff x="9803278" y="1069848"/>
            <a:chExt cx="1069848" cy="905256"/>
          </a:xfrm>
        </p:grpSpPr>
        <p:sp>
          <p:nvSpPr>
            <p:cNvPr id="34" name="Shape 9">
              <a:extLst>
                <a:ext uri="{FF2B5EF4-FFF2-40B4-BE49-F238E27FC236}">
                  <a16:creationId xmlns:a16="http://schemas.microsoft.com/office/drawing/2014/main" id="{50B45F02-7205-F5F3-0678-8E4B356C27A2}"/>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35" name="Shape 10">
              <a:extLst>
                <a:ext uri="{FF2B5EF4-FFF2-40B4-BE49-F238E27FC236}">
                  <a16:creationId xmlns:a16="http://schemas.microsoft.com/office/drawing/2014/main" id="{10EA089C-DDB7-2575-2201-093645AFF4B7}"/>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36" name="Shape 11">
              <a:extLst>
                <a:ext uri="{FF2B5EF4-FFF2-40B4-BE49-F238E27FC236}">
                  <a16:creationId xmlns:a16="http://schemas.microsoft.com/office/drawing/2014/main" id="{8BA67576-81ED-5462-F633-124C2039419F}"/>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fr-FR" sz="850" b="1" dirty="0">
                <a:solidFill>
                  <a:srgbClr val="A60D2D"/>
                </a:solidFill>
              </a:rPr>
              <a:t>Navigation</a:t>
            </a:r>
            <a:endParaRPr lang="fr-FR"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fr-FR" sz="2400" b="1" dirty="0">
                <a:solidFill>
                  <a:srgbClr val="2D2D2D"/>
                </a:solidFill>
                <a:latin typeface="Aptos Display" pitchFamily="34" charset="0"/>
                <a:ea typeface="Aptos Display" pitchFamily="34" charset="-122"/>
                <a:cs typeface="Aptos Display" pitchFamily="34" charset="-120"/>
              </a:rPr>
              <a:t>Autres menus et filtres </a:t>
            </a:r>
            <a:endParaRPr lang="fr-FR"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fr-FR" sz="1150" dirty="0">
                <a:solidFill>
                  <a:srgbClr val="6A6A6A"/>
                </a:solidFill>
              </a:rPr>
              <a:t>Pour pouvoir exploiter au mieux les données </a:t>
            </a:r>
            <a:endParaRPr lang="fr-FR" sz="1150" dirty="0"/>
          </a:p>
        </p:txBody>
      </p:sp>
      <p:sp>
        <p:nvSpPr>
          <p:cNvPr id="13" name="Text 10"/>
          <p:cNvSpPr/>
          <p:nvPr/>
        </p:nvSpPr>
        <p:spPr>
          <a:xfrm>
            <a:off x="11384280" y="6473952"/>
            <a:ext cx="502920" cy="201168"/>
          </a:xfrm>
          <a:prstGeom prst="rect">
            <a:avLst/>
          </a:prstGeom>
          <a:noFill/>
          <a:ln/>
        </p:spPr>
        <p:txBody>
          <a:bodyPr wrap="square" lIns="0" tIns="0" rIns="0" bIns="0" rtlCol="0" anchor="ctr"/>
          <a:lstStyle/>
          <a:p>
            <a:pPr marL="0" indent="0" algn="r">
              <a:buNone/>
            </a:pPr>
            <a:r>
              <a:rPr lang="fr-FR" sz="900" dirty="0">
                <a:solidFill>
                  <a:srgbClr val="6A6A6A"/>
                </a:solidFill>
                <a:latin typeface="Aptos" pitchFamily="34" charset="0"/>
                <a:ea typeface="Aptos" pitchFamily="34" charset="-122"/>
                <a:cs typeface="Aptos" pitchFamily="34" charset="-120"/>
              </a:rPr>
              <a:t>8</a:t>
            </a:r>
            <a:endParaRPr lang="fr-FR" sz="900" dirty="0"/>
          </a:p>
        </p:txBody>
      </p:sp>
      <p:pic>
        <p:nvPicPr>
          <p:cNvPr id="15" name="Image 14">
            <a:extLst>
              <a:ext uri="{FF2B5EF4-FFF2-40B4-BE49-F238E27FC236}">
                <a16:creationId xmlns:a16="http://schemas.microsoft.com/office/drawing/2014/main" id="{AC2AAB11-B150-2E84-AB81-F64AA2E28A03}"/>
              </a:ext>
            </a:extLst>
          </p:cNvPr>
          <p:cNvPicPr>
            <a:picLocks noChangeAspect="1"/>
          </p:cNvPicPr>
          <p:nvPr/>
        </p:nvPicPr>
        <p:blipFill>
          <a:blip r:embed="rId3"/>
          <a:stretch>
            <a:fillRect/>
          </a:stretch>
        </p:blipFill>
        <p:spPr>
          <a:xfrm>
            <a:off x="480055" y="1844039"/>
            <a:ext cx="3233415" cy="4647713"/>
          </a:xfrm>
          <a:prstGeom prst="rect">
            <a:avLst/>
          </a:prstGeom>
        </p:spPr>
      </p:pic>
      <p:sp>
        <p:nvSpPr>
          <p:cNvPr id="16" name="Shape 4">
            <a:extLst>
              <a:ext uri="{FF2B5EF4-FFF2-40B4-BE49-F238E27FC236}">
                <a16:creationId xmlns:a16="http://schemas.microsoft.com/office/drawing/2014/main" id="{3EDEB643-BF28-F6B1-D031-8850F6D83469}"/>
              </a:ext>
            </a:extLst>
          </p:cNvPr>
          <p:cNvSpPr/>
          <p:nvPr/>
        </p:nvSpPr>
        <p:spPr>
          <a:xfrm>
            <a:off x="342637" y="1588007"/>
            <a:ext cx="3576577" cy="5087113"/>
          </a:xfrm>
          <a:prstGeom prst="roundRect">
            <a:avLst>
              <a:gd name="adj" fmla="val 1351"/>
            </a:avLst>
          </a:prstGeom>
          <a:solidFill>
            <a:srgbClr val="FFFFFF">
              <a:alpha val="0"/>
            </a:srgbClr>
          </a:solidFill>
          <a:ln w="12700">
            <a:solidFill>
              <a:srgbClr val="E6E0E2"/>
            </a:solidFill>
            <a:prstDash val="solid"/>
          </a:ln>
        </p:spPr>
      </p:sp>
      <p:pic>
        <p:nvPicPr>
          <p:cNvPr id="20" name="Image 19">
            <a:extLst>
              <a:ext uri="{FF2B5EF4-FFF2-40B4-BE49-F238E27FC236}">
                <a16:creationId xmlns:a16="http://schemas.microsoft.com/office/drawing/2014/main" id="{1AC4EF47-8F71-D233-3F44-41C750BABBD0}"/>
              </a:ext>
            </a:extLst>
          </p:cNvPr>
          <p:cNvPicPr>
            <a:picLocks noChangeAspect="1"/>
          </p:cNvPicPr>
          <p:nvPr/>
        </p:nvPicPr>
        <p:blipFill>
          <a:blip r:embed="rId4"/>
          <a:stretch>
            <a:fillRect/>
          </a:stretch>
        </p:blipFill>
        <p:spPr>
          <a:xfrm>
            <a:off x="8182954" y="1815857"/>
            <a:ext cx="2871563" cy="4886695"/>
          </a:xfrm>
          <a:prstGeom prst="rect">
            <a:avLst/>
          </a:prstGeom>
        </p:spPr>
      </p:pic>
      <p:sp>
        <p:nvSpPr>
          <p:cNvPr id="21" name="Shape 4">
            <a:extLst>
              <a:ext uri="{FF2B5EF4-FFF2-40B4-BE49-F238E27FC236}">
                <a16:creationId xmlns:a16="http://schemas.microsoft.com/office/drawing/2014/main" id="{D67C6338-6467-6DF6-8531-75A17FF45FD7}"/>
              </a:ext>
            </a:extLst>
          </p:cNvPr>
          <p:cNvSpPr/>
          <p:nvPr/>
        </p:nvSpPr>
        <p:spPr>
          <a:xfrm>
            <a:off x="7949017" y="1588007"/>
            <a:ext cx="3576577" cy="5087113"/>
          </a:xfrm>
          <a:prstGeom prst="roundRect">
            <a:avLst>
              <a:gd name="adj" fmla="val 1351"/>
            </a:avLst>
          </a:prstGeom>
          <a:solidFill>
            <a:srgbClr val="FFFFFF">
              <a:alpha val="0"/>
            </a:srgbClr>
          </a:solidFill>
          <a:ln w="12700">
            <a:solidFill>
              <a:srgbClr val="E6E0E2"/>
            </a:solidFill>
            <a:prstDash val="solid"/>
          </a:ln>
        </p:spPr>
      </p:sp>
      <p:pic>
        <p:nvPicPr>
          <p:cNvPr id="23" name="Image 22">
            <a:extLst>
              <a:ext uri="{FF2B5EF4-FFF2-40B4-BE49-F238E27FC236}">
                <a16:creationId xmlns:a16="http://schemas.microsoft.com/office/drawing/2014/main" id="{2BE01DE6-C157-5FC2-9B36-4406682F5F17}"/>
              </a:ext>
            </a:extLst>
          </p:cNvPr>
          <p:cNvPicPr>
            <a:picLocks noChangeAspect="1"/>
          </p:cNvPicPr>
          <p:nvPr/>
        </p:nvPicPr>
        <p:blipFill>
          <a:blip r:embed="rId5"/>
          <a:stretch>
            <a:fillRect/>
          </a:stretch>
        </p:blipFill>
        <p:spPr>
          <a:xfrm>
            <a:off x="4168395" y="1815857"/>
            <a:ext cx="3543482" cy="1530429"/>
          </a:xfrm>
          <a:prstGeom prst="rect">
            <a:avLst/>
          </a:prstGeom>
        </p:spPr>
      </p:pic>
      <p:sp>
        <p:nvSpPr>
          <p:cNvPr id="24" name="Shape 4">
            <a:extLst>
              <a:ext uri="{FF2B5EF4-FFF2-40B4-BE49-F238E27FC236}">
                <a16:creationId xmlns:a16="http://schemas.microsoft.com/office/drawing/2014/main" id="{3A100D3B-6E93-0F6B-33F8-7F321CC961D9}"/>
              </a:ext>
            </a:extLst>
          </p:cNvPr>
          <p:cNvSpPr/>
          <p:nvPr/>
        </p:nvSpPr>
        <p:spPr>
          <a:xfrm>
            <a:off x="4135300" y="1588007"/>
            <a:ext cx="3576577" cy="2003553"/>
          </a:xfrm>
          <a:prstGeom prst="roundRect">
            <a:avLst>
              <a:gd name="adj" fmla="val 1351"/>
            </a:avLst>
          </a:prstGeom>
          <a:solidFill>
            <a:srgbClr val="FFFFFF">
              <a:alpha val="0"/>
            </a:srgbClr>
          </a:solidFill>
          <a:ln w="12700">
            <a:solidFill>
              <a:srgbClr val="E6E0E2"/>
            </a:solidFill>
            <a:prstDash val="solid"/>
          </a:ln>
        </p:spPr>
      </p:sp>
      <p:pic>
        <p:nvPicPr>
          <p:cNvPr id="26" name="Image 25">
            <a:extLst>
              <a:ext uri="{FF2B5EF4-FFF2-40B4-BE49-F238E27FC236}">
                <a16:creationId xmlns:a16="http://schemas.microsoft.com/office/drawing/2014/main" id="{93BAB37B-8FE9-D151-86C8-3848D34F81CB}"/>
              </a:ext>
            </a:extLst>
          </p:cNvPr>
          <p:cNvPicPr>
            <a:picLocks noChangeAspect="1"/>
          </p:cNvPicPr>
          <p:nvPr/>
        </p:nvPicPr>
        <p:blipFill>
          <a:blip r:embed="rId6"/>
          <a:stretch>
            <a:fillRect/>
          </a:stretch>
        </p:blipFill>
        <p:spPr>
          <a:xfrm>
            <a:off x="4649597" y="4026058"/>
            <a:ext cx="2496565" cy="2548478"/>
          </a:xfrm>
          <a:prstGeom prst="rect">
            <a:avLst/>
          </a:prstGeom>
        </p:spPr>
      </p:pic>
      <p:sp>
        <p:nvSpPr>
          <p:cNvPr id="27" name="Shape 4">
            <a:extLst>
              <a:ext uri="{FF2B5EF4-FFF2-40B4-BE49-F238E27FC236}">
                <a16:creationId xmlns:a16="http://schemas.microsoft.com/office/drawing/2014/main" id="{7AABE8F4-5EC3-1CF5-C48A-FAB07C6F7C62}"/>
              </a:ext>
            </a:extLst>
          </p:cNvPr>
          <p:cNvSpPr/>
          <p:nvPr/>
        </p:nvSpPr>
        <p:spPr>
          <a:xfrm>
            <a:off x="4109590" y="3977640"/>
            <a:ext cx="3576577" cy="2697480"/>
          </a:xfrm>
          <a:prstGeom prst="roundRect">
            <a:avLst>
              <a:gd name="adj" fmla="val 1351"/>
            </a:avLst>
          </a:prstGeom>
          <a:solidFill>
            <a:srgbClr val="FFFFFF">
              <a:alpha val="0"/>
            </a:srgbClr>
          </a:solidFill>
          <a:ln w="12700">
            <a:solidFill>
              <a:srgbClr val="E6E0E2"/>
            </a:solidFill>
            <a:prstDash val="solid"/>
          </a:ln>
        </p:spPr>
      </p:sp>
      <p:sp>
        <p:nvSpPr>
          <p:cNvPr id="28" name="Text 10">
            <a:extLst>
              <a:ext uri="{FF2B5EF4-FFF2-40B4-BE49-F238E27FC236}">
                <a16:creationId xmlns:a16="http://schemas.microsoft.com/office/drawing/2014/main" id="{8A32366E-B34F-14B1-5F83-13B59AFE3631}"/>
              </a:ext>
            </a:extLst>
          </p:cNvPr>
          <p:cNvSpPr/>
          <p:nvPr/>
        </p:nvSpPr>
        <p:spPr>
          <a:xfrm>
            <a:off x="1551432" y="1297940"/>
            <a:ext cx="1501648" cy="391160"/>
          </a:xfrm>
          <a:prstGeom prst="rect">
            <a:avLst/>
          </a:prstGeom>
          <a:noFill/>
          <a:ln/>
        </p:spPr>
        <p:txBody>
          <a:bodyPr wrap="square" lIns="254" tIns="254" rIns="254" bIns="254" rtlCol="0" anchor="t">
            <a:normAutofit/>
          </a:bodyPr>
          <a:lstStyle/>
          <a:p>
            <a:pPr marL="0" indent="0">
              <a:buNone/>
            </a:pPr>
            <a:r>
              <a:rPr lang="fr-FR" sz="1500" dirty="0">
                <a:solidFill>
                  <a:srgbClr val="222222"/>
                </a:solidFill>
              </a:rPr>
              <a:t>Santé stock </a:t>
            </a:r>
            <a:endParaRPr lang="fr-FR" sz="1500" dirty="0"/>
          </a:p>
        </p:txBody>
      </p:sp>
      <p:sp>
        <p:nvSpPr>
          <p:cNvPr id="29" name="Text 10">
            <a:extLst>
              <a:ext uri="{FF2B5EF4-FFF2-40B4-BE49-F238E27FC236}">
                <a16:creationId xmlns:a16="http://schemas.microsoft.com/office/drawing/2014/main" id="{71B44D50-13E2-8736-BAFC-7BE5D43150EA}"/>
              </a:ext>
            </a:extLst>
          </p:cNvPr>
          <p:cNvSpPr/>
          <p:nvPr/>
        </p:nvSpPr>
        <p:spPr>
          <a:xfrm>
            <a:off x="5345023" y="1254760"/>
            <a:ext cx="1501648" cy="391160"/>
          </a:xfrm>
          <a:prstGeom prst="rect">
            <a:avLst/>
          </a:prstGeom>
          <a:noFill/>
          <a:ln/>
        </p:spPr>
        <p:txBody>
          <a:bodyPr wrap="square" lIns="254" tIns="254" rIns="254" bIns="254" rtlCol="0" anchor="t">
            <a:normAutofit/>
          </a:bodyPr>
          <a:lstStyle/>
          <a:p>
            <a:pPr marL="0" indent="0">
              <a:buNone/>
            </a:pPr>
            <a:r>
              <a:rPr lang="fr-FR" sz="1500" dirty="0">
                <a:solidFill>
                  <a:srgbClr val="222222"/>
                </a:solidFill>
              </a:rPr>
              <a:t>Santé stock </a:t>
            </a:r>
            <a:endParaRPr lang="fr-FR" sz="1500" dirty="0"/>
          </a:p>
        </p:txBody>
      </p:sp>
      <p:sp>
        <p:nvSpPr>
          <p:cNvPr id="30" name="Text 10">
            <a:extLst>
              <a:ext uri="{FF2B5EF4-FFF2-40B4-BE49-F238E27FC236}">
                <a16:creationId xmlns:a16="http://schemas.microsoft.com/office/drawing/2014/main" id="{4AB0A0C8-C5C4-4420-8B4A-61E5E19D72A2}"/>
              </a:ext>
            </a:extLst>
          </p:cNvPr>
          <p:cNvSpPr/>
          <p:nvPr/>
        </p:nvSpPr>
        <p:spPr>
          <a:xfrm>
            <a:off x="9138920" y="1254760"/>
            <a:ext cx="1501648" cy="391160"/>
          </a:xfrm>
          <a:prstGeom prst="rect">
            <a:avLst/>
          </a:prstGeom>
          <a:noFill/>
          <a:ln/>
        </p:spPr>
        <p:txBody>
          <a:bodyPr wrap="square" lIns="254" tIns="254" rIns="254" bIns="254" rtlCol="0" anchor="t">
            <a:normAutofit/>
          </a:bodyPr>
          <a:lstStyle/>
          <a:p>
            <a:pPr marL="0" indent="0">
              <a:buNone/>
            </a:pPr>
            <a:r>
              <a:rPr lang="fr-FR" sz="1500" dirty="0">
                <a:solidFill>
                  <a:srgbClr val="222222"/>
                </a:solidFill>
              </a:rPr>
              <a:t>Promo</a:t>
            </a:r>
            <a:endParaRPr lang="fr-FR" sz="1500" dirty="0"/>
          </a:p>
        </p:txBody>
      </p:sp>
      <p:sp>
        <p:nvSpPr>
          <p:cNvPr id="31" name="Text 10">
            <a:extLst>
              <a:ext uri="{FF2B5EF4-FFF2-40B4-BE49-F238E27FC236}">
                <a16:creationId xmlns:a16="http://schemas.microsoft.com/office/drawing/2014/main" id="{091953A4-8B10-D88C-D815-FA4D476E4C1C}"/>
              </a:ext>
            </a:extLst>
          </p:cNvPr>
          <p:cNvSpPr/>
          <p:nvPr/>
        </p:nvSpPr>
        <p:spPr>
          <a:xfrm>
            <a:off x="5189312" y="3721608"/>
            <a:ext cx="1501648" cy="391160"/>
          </a:xfrm>
          <a:prstGeom prst="rect">
            <a:avLst/>
          </a:prstGeom>
          <a:noFill/>
          <a:ln/>
        </p:spPr>
        <p:txBody>
          <a:bodyPr wrap="square" lIns="254" tIns="254" rIns="254" bIns="254" rtlCol="0" anchor="t">
            <a:normAutofit fontScale="92500"/>
          </a:bodyPr>
          <a:lstStyle/>
          <a:p>
            <a:pPr marL="0" indent="0">
              <a:buNone/>
            </a:pPr>
            <a:r>
              <a:rPr lang="fr-FR" sz="1500" dirty="0">
                <a:solidFill>
                  <a:srgbClr val="222222"/>
                </a:solidFill>
              </a:rPr>
              <a:t>Recommandations</a:t>
            </a:r>
            <a:endParaRPr lang="fr-FR" sz="1500" dirty="0"/>
          </a:p>
        </p:txBody>
      </p:sp>
      <p:grpSp>
        <p:nvGrpSpPr>
          <p:cNvPr id="32" name="Groupe 31">
            <a:extLst>
              <a:ext uri="{FF2B5EF4-FFF2-40B4-BE49-F238E27FC236}">
                <a16:creationId xmlns:a16="http://schemas.microsoft.com/office/drawing/2014/main" id="{2A80EA5C-6D1F-791C-537B-5D1873847BFE}"/>
              </a:ext>
            </a:extLst>
          </p:cNvPr>
          <p:cNvGrpSpPr/>
          <p:nvPr/>
        </p:nvGrpSpPr>
        <p:grpSpPr>
          <a:xfrm>
            <a:off x="10686011" y="251460"/>
            <a:ext cx="1069848" cy="905256"/>
            <a:chOff x="9803278" y="1069848"/>
            <a:chExt cx="1069848" cy="905256"/>
          </a:xfrm>
        </p:grpSpPr>
        <p:sp>
          <p:nvSpPr>
            <p:cNvPr id="33" name="Shape 9">
              <a:extLst>
                <a:ext uri="{FF2B5EF4-FFF2-40B4-BE49-F238E27FC236}">
                  <a16:creationId xmlns:a16="http://schemas.microsoft.com/office/drawing/2014/main" id="{2016056E-F7CC-7681-A8C1-4BFF27AAF7E0}"/>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34" name="Shape 10">
              <a:extLst>
                <a:ext uri="{FF2B5EF4-FFF2-40B4-BE49-F238E27FC236}">
                  <a16:creationId xmlns:a16="http://schemas.microsoft.com/office/drawing/2014/main" id="{B1CCD0CD-AD93-C45A-1D8D-1EA76B2B70E2}"/>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35" name="Shape 11">
              <a:extLst>
                <a:ext uri="{FF2B5EF4-FFF2-40B4-BE49-F238E27FC236}">
                  <a16:creationId xmlns:a16="http://schemas.microsoft.com/office/drawing/2014/main" id="{893C86A0-01BE-9574-B1D2-D5DF86A1FE40}"/>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A60D2D"/>
          </a:solidFill>
          <a:ln w="12700">
            <a:solidFill>
              <a:srgbClr val="A60D2D"/>
            </a:solidFill>
            <a:prstDash val="solid"/>
          </a:ln>
        </p:spPr>
      </p:sp>
      <p:sp>
        <p:nvSpPr>
          <p:cNvPr id="3" name="Text 1"/>
          <p:cNvSpPr/>
          <p:nvPr/>
        </p:nvSpPr>
        <p:spPr>
          <a:xfrm>
            <a:off x="502920" y="201168"/>
            <a:ext cx="3383280" cy="109728"/>
          </a:xfrm>
          <a:prstGeom prst="rect">
            <a:avLst/>
          </a:prstGeom>
          <a:noFill/>
          <a:ln/>
        </p:spPr>
        <p:txBody>
          <a:bodyPr wrap="square" lIns="0" tIns="0" rIns="0" bIns="0" rtlCol="0" anchor="ctr"/>
          <a:lstStyle/>
          <a:p>
            <a:pPr marL="0" indent="0">
              <a:buNone/>
            </a:pPr>
            <a:r>
              <a:rPr lang="en-US" sz="850" b="1" dirty="0">
                <a:solidFill>
                  <a:srgbClr val="A60D2D"/>
                </a:solidFill>
              </a:rPr>
              <a:t>RECOMMANDATION 1</a:t>
            </a:r>
            <a:endParaRPr lang="en-US" sz="850" dirty="0"/>
          </a:p>
        </p:txBody>
      </p:sp>
      <p:sp>
        <p:nvSpPr>
          <p:cNvPr id="4" name="Text 2"/>
          <p:cNvSpPr/>
          <p:nvPr/>
        </p:nvSpPr>
        <p:spPr>
          <a:xfrm>
            <a:off x="502920" y="411480"/>
            <a:ext cx="10789920" cy="475488"/>
          </a:xfrm>
          <a:prstGeom prst="rect">
            <a:avLst/>
          </a:prstGeom>
          <a:noFill/>
          <a:ln/>
        </p:spPr>
        <p:txBody>
          <a:bodyPr wrap="square" lIns="0" tIns="0" rIns="0" bIns="0" rtlCol="0" anchor="ctr"/>
          <a:lstStyle/>
          <a:p>
            <a:pPr marL="0" indent="0">
              <a:buNone/>
            </a:pPr>
            <a:r>
              <a:rPr lang="en-US" sz="2400" b="1" dirty="0">
                <a:solidFill>
                  <a:srgbClr val="2D2D2D"/>
                </a:solidFill>
                <a:latin typeface="Aptos Display" pitchFamily="34" charset="0"/>
                <a:ea typeface="Aptos Display" pitchFamily="34" charset="-122"/>
                <a:cs typeface="Aptos Display" pitchFamily="34" charset="-120"/>
              </a:rPr>
              <a:t>Sécuriser les produits à forte demande avant les opérations commerciales</a:t>
            </a:r>
            <a:endParaRPr lang="en-US" sz="2400" dirty="0"/>
          </a:p>
        </p:txBody>
      </p:sp>
      <p:sp>
        <p:nvSpPr>
          <p:cNvPr id="5" name="Text 3"/>
          <p:cNvSpPr/>
          <p:nvPr/>
        </p:nvSpPr>
        <p:spPr>
          <a:xfrm>
            <a:off x="521208" y="978408"/>
            <a:ext cx="10607040" cy="164592"/>
          </a:xfrm>
          <a:prstGeom prst="rect">
            <a:avLst/>
          </a:prstGeom>
          <a:noFill/>
          <a:ln/>
        </p:spPr>
        <p:txBody>
          <a:bodyPr wrap="square" lIns="0" tIns="0" rIns="0" bIns="0" rtlCol="0" anchor="ctr"/>
          <a:lstStyle/>
          <a:p>
            <a:pPr marL="0" indent="0">
              <a:buNone/>
            </a:pPr>
            <a:r>
              <a:rPr lang="en-US" sz="1150" dirty="0">
                <a:solidFill>
                  <a:srgbClr val="6A6A6A"/>
                </a:solidFill>
              </a:rPr>
              <a:t>Une promotion peut aggraver une rupture lorsque le réassort n’est pas sécurisé.</a:t>
            </a:r>
            <a:endParaRPr lang="en-US" sz="1150" dirty="0"/>
          </a:p>
        </p:txBody>
      </p:sp>
      <p:sp>
        <p:nvSpPr>
          <p:cNvPr id="6" name="Shape 4"/>
          <p:cNvSpPr/>
          <p:nvPr/>
        </p:nvSpPr>
        <p:spPr>
          <a:xfrm>
            <a:off x="484632" y="1280160"/>
            <a:ext cx="6574536" cy="4745736"/>
          </a:xfrm>
          <a:prstGeom prst="roundRect">
            <a:avLst>
              <a:gd name="adj" fmla="val 1156"/>
            </a:avLst>
          </a:prstGeom>
          <a:solidFill>
            <a:srgbClr val="FFFFFF">
              <a:alpha val="0"/>
            </a:srgbClr>
          </a:solidFill>
          <a:ln w="12700">
            <a:solidFill>
              <a:srgbClr val="E6E0E2"/>
            </a:solidFill>
            <a:prstDash val="solid"/>
          </a:ln>
        </p:spPr>
      </p:sp>
      <p:pic>
        <p:nvPicPr>
          <p:cNvPr id="7" name="Image 0" descr="/mnt/data/a4458e64-e2c7-4a25-8a87-6ec4d66e7811.png"/>
          <p:cNvPicPr>
            <a:picLocks noChangeAspect="1"/>
          </p:cNvPicPr>
          <p:nvPr/>
        </p:nvPicPr>
        <p:blipFill>
          <a:blip r:embed="rId3"/>
          <a:stretch>
            <a:fillRect/>
          </a:stretch>
        </p:blipFill>
        <p:spPr>
          <a:xfrm>
            <a:off x="502920" y="1795762"/>
            <a:ext cx="6537960" cy="3714532"/>
          </a:xfrm>
          <a:prstGeom prst="rect">
            <a:avLst/>
          </a:prstGeom>
        </p:spPr>
      </p:pic>
      <p:sp>
        <p:nvSpPr>
          <p:cNvPr id="12" name="Text 8"/>
          <p:cNvSpPr/>
          <p:nvPr/>
        </p:nvSpPr>
        <p:spPr>
          <a:xfrm>
            <a:off x="11384280" y="6473952"/>
            <a:ext cx="502920" cy="201168"/>
          </a:xfrm>
          <a:prstGeom prst="rect">
            <a:avLst/>
          </a:prstGeom>
          <a:noFill/>
          <a:ln/>
        </p:spPr>
        <p:txBody>
          <a:bodyPr wrap="square" lIns="0" tIns="0" rIns="0" bIns="0" rtlCol="0" anchor="ctr"/>
          <a:lstStyle/>
          <a:p>
            <a:pPr marL="0" indent="0" algn="r">
              <a:buNone/>
            </a:pPr>
            <a:r>
              <a:rPr lang="en-US" sz="900" dirty="0">
                <a:solidFill>
                  <a:srgbClr val="6A6A6A"/>
                </a:solidFill>
                <a:latin typeface="Aptos" pitchFamily="34" charset="0"/>
                <a:ea typeface="Aptos" pitchFamily="34" charset="-122"/>
                <a:cs typeface="Aptos" pitchFamily="34" charset="-120"/>
              </a:rPr>
              <a:t>9</a:t>
            </a:r>
            <a:endParaRPr lang="en-US" sz="900" dirty="0"/>
          </a:p>
        </p:txBody>
      </p:sp>
      <p:sp>
        <p:nvSpPr>
          <p:cNvPr id="13" name="Shape 8">
            <a:extLst>
              <a:ext uri="{FF2B5EF4-FFF2-40B4-BE49-F238E27FC236}">
                <a16:creationId xmlns:a16="http://schemas.microsoft.com/office/drawing/2014/main" id="{EBF49B7F-6A9D-5EF2-3B7B-6E958A68357F}"/>
              </a:ext>
            </a:extLst>
          </p:cNvPr>
          <p:cNvSpPr/>
          <p:nvPr/>
        </p:nvSpPr>
        <p:spPr>
          <a:xfrm>
            <a:off x="7818120" y="1600200"/>
            <a:ext cx="3794760" cy="1051560"/>
          </a:xfrm>
          <a:prstGeom prst="roundRect">
            <a:avLst>
              <a:gd name="adj" fmla="val 6957"/>
            </a:avLst>
          </a:prstGeom>
          <a:solidFill>
            <a:srgbClr val="FAF0F3"/>
          </a:solidFill>
          <a:ln w="10160">
            <a:solidFill>
              <a:srgbClr val="A20D33"/>
            </a:solidFill>
            <a:prstDash val="solid"/>
          </a:ln>
        </p:spPr>
      </p:sp>
      <p:sp>
        <p:nvSpPr>
          <p:cNvPr id="14" name="Text 9">
            <a:extLst>
              <a:ext uri="{FF2B5EF4-FFF2-40B4-BE49-F238E27FC236}">
                <a16:creationId xmlns:a16="http://schemas.microsoft.com/office/drawing/2014/main" id="{FE8C3D40-96D7-77F9-D486-87C48EC04263}"/>
              </a:ext>
            </a:extLst>
          </p:cNvPr>
          <p:cNvSpPr/>
          <p:nvPr/>
        </p:nvSpPr>
        <p:spPr>
          <a:xfrm>
            <a:off x="7982712" y="1719072"/>
            <a:ext cx="3465576" cy="256032"/>
          </a:xfrm>
          <a:prstGeom prst="rect">
            <a:avLst/>
          </a:prstGeom>
          <a:noFill/>
          <a:ln/>
        </p:spPr>
        <p:txBody>
          <a:bodyPr wrap="square" lIns="0" tIns="0" rIns="0" bIns="0" rtlCol="0" anchor="ctr">
            <a:normAutofit/>
          </a:bodyPr>
          <a:lstStyle/>
          <a:p>
            <a:pPr marL="0" indent="0">
              <a:buNone/>
            </a:pPr>
            <a:r>
              <a:rPr lang="en-US" sz="1200" b="1" dirty="0">
                <a:solidFill>
                  <a:srgbClr val="760B27"/>
                </a:solidFill>
              </a:rPr>
              <a:t>Constat</a:t>
            </a:r>
            <a:endParaRPr lang="en-US" sz="1200" dirty="0"/>
          </a:p>
        </p:txBody>
      </p:sp>
      <p:sp>
        <p:nvSpPr>
          <p:cNvPr id="15" name="Text 10">
            <a:extLst>
              <a:ext uri="{FF2B5EF4-FFF2-40B4-BE49-F238E27FC236}">
                <a16:creationId xmlns:a16="http://schemas.microsoft.com/office/drawing/2014/main" id="{F7F811D7-4307-764E-FEA6-EB9E6B06ECCA}"/>
              </a:ext>
            </a:extLst>
          </p:cNvPr>
          <p:cNvSpPr/>
          <p:nvPr/>
        </p:nvSpPr>
        <p:spPr>
          <a:xfrm>
            <a:off x="7982712" y="2039112"/>
            <a:ext cx="3465576" cy="521208"/>
          </a:xfrm>
          <a:prstGeom prst="rect">
            <a:avLst/>
          </a:prstGeom>
          <a:noFill/>
          <a:ln/>
        </p:spPr>
        <p:txBody>
          <a:bodyPr wrap="square" lIns="254" tIns="254" rIns="254" bIns="254" rtlCol="0" anchor="t">
            <a:normAutofit/>
          </a:bodyPr>
          <a:lstStyle/>
          <a:p>
            <a:pPr marL="0" indent="0">
              <a:buNone/>
            </a:pPr>
            <a:r>
              <a:rPr lang="en-US" sz="1130" dirty="0">
                <a:solidFill>
                  <a:srgbClr val="222222"/>
                </a:solidFill>
              </a:rPr>
              <a:t>Plusieurs SKU sélectionnés présentent un stock nul ou très faible, tout en ayant un signal promotionnel à revoir.</a:t>
            </a:r>
            <a:endParaRPr lang="en-US" sz="1130" dirty="0"/>
          </a:p>
        </p:txBody>
      </p:sp>
      <p:sp>
        <p:nvSpPr>
          <p:cNvPr id="16" name="Shape 11">
            <a:extLst>
              <a:ext uri="{FF2B5EF4-FFF2-40B4-BE49-F238E27FC236}">
                <a16:creationId xmlns:a16="http://schemas.microsoft.com/office/drawing/2014/main" id="{EC680640-6AE7-87EB-64A1-81C81A8CE184}"/>
              </a:ext>
            </a:extLst>
          </p:cNvPr>
          <p:cNvSpPr/>
          <p:nvPr/>
        </p:nvSpPr>
        <p:spPr>
          <a:xfrm>
            <a:off x="7818120" y="3017520"/>
            <a:ext cx="3794760" cy="1005840"/>
          </a:xfrm>
          <a:prstGeom prst="roundRect">
            <a:avLst>
              <a:gd name="adj" fmla="val 7273"/>
            </a:avLst>
          </a:prstGeom>
          <a:solidFill>
            <a:srgbClr val="F4F4F4"/>
          </a:solidFill>
          <a:ln w="10160">
            <a:solidFill>
              <a:srgbClr val="D9D9D9"/>
            </a:solidFill>
            <a:prstDash val="solid"/>
          </a:ln>
        </p:spPr>
      </p:sp>
      <p:sp>
        <p:nvSpPr>
          <p:cNvPr id="17" name="Text 12">
            <a:extLst>
              <a:ext uri="{FF2B5EF4-FFF2-40B4-BE49-F238E27FC236}">
                <a16:creationId xmlns:a16="http://schemas.microsoft.com/office/drawing/2014/main" id="{8DC0C8EF-D5EB-6E68-A601-71E83E3978B1}"/>
              </a:ext>
            </a:extLst>
          </p:cNvPr>
          <p:cNvSpPr/>
          <p:nvPr/>
        </p:nvSpPr>
        <p:spPr>
          <a:xfrm>
            <a:off x="7982712" y="3136392"/>
            <a:ext cx="3465576" cy="256032"/>
          </a:xfrm>
          <a:prstGeom prst="rect">
            <a:avLst/>
          </a:prstGeom>
          <a:noFill/>
          <a:ln/>
        </p:spPr>
        <p:txBody>
          <a:bodyPr wrap="square" lIns="0" tIns="0" rIns="0" bIns="0" rtlCol="0" anchor="ctr">
            <a:normAutofit/>
          </a:bodyPr>
          <a:lstStyle/>
          <a:p>
            <a:pPr marL="0" indent="0">
              <a:buNone/>
            </a:pPr>
            <a:r>
              <a:rPr lang="en-US" sz="1200" b="1" dirty="0">
                <a:solidFill>
                  <a:srgbClr val="760B27"/>
                </a:solidFill>
              </a:rPr>
              <a:t>Risque business</a:t>
            </a:r>
            <a:endParaRPr lang="en-US" sz="1200" dirty="0"/>
          </a:p>
        </p:txBody>
      </p:sp>
      <p:sp>
        <p:nvSpPr>
          <p:cNvPr id="18" name="Text 13">
            <a:extLst>
              <a:ext uri="{FF2B5EF4-FFF2-40B4-BE49-F238E27FC236}">
                <a16:creationId xmlns:a16="http://schemas.microsoft.com/office/drawing/2014/main" id="{AA395FB7-D97D-D099-8580-D2672C0F292A}"/>
              </a:ext>
            </a:extLst>
          </p:cNvPr>
          <p:cNvSpPr/>
          <p:nvPr/>
        </p:nvSpPr>
        <p:spPr>
          <a:xfrm>
            <a:off x="7982712" y="3456432"/>
            <a:ext cx="3465576" cy="475488"/>
          </a:xfrm>
          <a:prstGeom prst="rect">
            <a:avLst/>
          </a:prstGeom>
          <a:noFill/>
          <a:ln/>
        </p:spPr>
        <p:txBody>
          <a:bodyPr wrap="square" lIns="254" tIns="254" rIns="254" bIns="254" rtlCol="0" anchor="t">
            <a:normAutofit/>
          </a:bodyPr>
          <a:lstStyle/>
          <a:p>
            <a:pPr marL="0" indent="0">
              <a:buNone/>
            </a:pPr>
            <a:r>
              <a:rPr lang="en-US" sz="1130" dirty="0">
                <a:solidFill>
                  <a:srgbClr val="222222"/>
                </a:solidFill>
              </a:rPr>
              <a:t>Stimuler la demande sur ces produits peut accélérer la rupture et faire perdre du chiffre d’affaires futur.</a:t>
            </a:r>
            <a:endParaRPr lang="en-US" sz="1130" dirty="0"/>
          </a:p>
        </p:txBody>
      </p:sp>
      <p:sp>
        <p:nvSpPr>
          <p:cNvPr id="19" name="Shape 14">
            <a:extLst>
              <a:ext uri="{FF2B5EF4-FFF2-40B4-BE49-F238E27FC236}">
                <a16:creationId xmlns:a16="http://schemas.microsoft.com/office/drawing/2014/main" id="{FE963F55-3F93-70D1-EE6B-7F77FB1C15C0}"/>
              </a:ext>
            </a:extLst>
          </p:cNvPr>
          <p:cNvSpPr/>
          <p:nvPr/>
        </p:nvSpPr>
        <p:spPr>
          <a:xfrm>
            <a:off x="7818120" y="4389120"/>
            <a:ext cx="3794760" cy="1143000"/>
          </a:xfrm>
          <a:prstGeom prst="roundRect">
            <a:avLst>
              <a:gd name="adj" fmla="val 6400"/>
            </a:avLst>
          </a:prstGeom>
          <a:solidFill>
            <a:srgbClr val="F2DEE5"/>
          </a:solidFill>
          <a:ln w="10160">
            <a:solidFill>
              <a:srgbClr val="A20D33"/>
            </a:solidFill>
            <a:prstDash val="solid"/>
          </a:ln>
        </p:spPr>
      </p:sp>
      <p:sp>
        <p:nvSpPr>
          <p:cNvPr id="20" name="Text 15">
            <a:extLst>
              <a:ext uri="{FF2B5EF4-FFF2-40B4-BE49-F238E27FC236}">
                <a16:creationId xmlns:a16="http://schemas.microsoft.com/office/drawing/2014/main" id="{2900D66E-403C-19D3-26C4-83DE04B0D89F}"/>
              </a:ext>
            </a:extLst>
          </p:cNvPr>
          <p:cNvSpPr/>
          <p:nvPr/>
        </p:nvSpPr>
        <p:spPr>
          <a:xfrm>
            <a:off x="7982712" y="4507992"/>
            <a:ext cx="3465576" cy="256032"/>
          </a:xfrm>
          <a:prstGeom prst="rect">
            <a:avLst/>
          </a:prstGeom>
          <a:noFill/>
          <a:ln/>
        </p:spPr>
        <p:txBody>
          <a:bodyPr wrap="square" lIns="0" tIns="0" rIns="0" bIns="0" rtlCol="0" anchor="ctr">
            <a:normAutofit/>
          </a:bodyPr>
          <a:lstStyle/>
          <a:p>
            <a:pPr marL="0" indent="0">
              <a:buNone/>
            </a:pPr>
            <a:r>
              <a:rPr lang="en-US" sz="1200" b="1" dirty="0">
                <a:solidFill>
                  <a:srgbClr val="760B27"/>
                </a:solidFill>
              </a:rPr>
              <a:t>Action recommandée</a:t>
            </a:r>
            <a:endParaRPr lang="en-US" sz="1200" dirty="0"/>
          </a:p>
        </p:txBody>
      </p:sp>
      <p:sp>
        <p:nvSpPr>
          <p:cNvPr id="21" name="Text 16">
            <a:extLst>
              <a:ext uri="{FF2B5EF4-FFF2-40B4-BE49-F238E27FC236}">
                <a16:creationId xmlns:a16="http://schemas.microsoft.com/office/drawing/2014/main" id="{23ACA8AE-E4CC-EB04-3F3F-19C94A5F1FA1}"/>
              </a:ext>
            </a:extLst>
          </p:cNvPr>
          <p:cNvSpPr/>
          <p:nvPr/>
        </p:nvSpPr>
        <p:spPr>
          <a:xfrm>
            <a:off x="7982712" y="4828032"/>
            <a:ext cx="3465576" cy="612648"/>
          </a:xfrm>
          <a:prstGeom prst="rect">
            <a:avLst/>
          </a:prstGeom>
          <a:noFill/>
          <a:ln/>
        </p:spPr>
        <p:txBody>
          <a:bodyPr wrap="square" lIns="254" tIns="254" rIns="254" bIns="254" rtlCol="0" anchor="t">
            <a:normAutofit/>
          </a:bodyPr>
          <a:lstStyle/>
          <a:p>
            <a:pPr marL="0" indent="0">
              <a:buNone/>
            </a:pPr>
            <a:r>
              <a:rPr lang="en-US" sz="1130" dirty="0">
                <a:solidFill>
                  <a:srgbClr val="222222"/>
                </a:solidFill>
              </a:rPr>
              <a:t>Sécuriser le réassort ou éviter une promotion agressive tant que la disponibilité produit n’est pas assurée.</a:t>
            </a:r>
            <a:endParaRPr lang="en-US" sz="1130" dirty="0"/>
          </a:p>
        </p:txBody>
      </p:sp>
      <p:grpSp>
        <p:nvGrpSpPr>
          <p:cNvPr id="22" name="Groupe 21">
            <a:extLst>
              <a:ext uri="{FF2B5EF4-FFF2-40B4-BE49-F238E27FC236}">
                <a16:creationId xmlns:a16="http://schemas.microsoft.com/office/drawing/2014/main" id="{41815EDF-C71D-6505-BC6D-6B536D253039}"/>
              </a:ext>
            </a:extLst>
          </p:cNvPr>
          <p:cNvGrpSpPr/>
          <p:nvPr/>
        </p:nvGrpSpPr>
        <p:grpSpPr>
          <a:xfrm>
            <a:off x="10686011" y="251460"/>
            <a:ext cx="1069848" cy="905256"/>
            <a:chOff x="9803278" y="1069848"/>
            <a:chExt cx="1069848" cy="905256"/>
          </a:xfrm>
        </p:grpSpPr>
        <p:sp>
          <p:nvSpPr>
            <p:cNvPr id="23" name="Shape 9">
              <a:extLst>
                <a:ext uri="{FF2B5EF4-FFF2-40B4-BE49-F238E27FC236}">
                  <a16:creationId xmlns:a16="http://schemas.microsoft.com/office/drawing/2014/main" id="{F670096A-79B1-7F16-9613-9F996077FACB}"/>
                </a:ext>
              </a:extLst>
            </p:cNvPr>
            <p:cNvSpPr/>
            <p:nvPr/>
          </p:nvSpPr>
          <p:spPr>
            <a:xfrm>
              <a:off x="9803278" y="1444752"/>
              <a:ext cx="530352" cy="530352"/>
            </a:xfrm>
            <a:prstGeom prst="ellipse">
              <a:avLst/>
            </a:prstGeom>
            <a:solidFill>
              <a:srgbClr val="A60D2D"/>
            </a:solidFill>
            <a:ln w="12700">
              <a:solidFill>
                <a:srgbClr val="A60D2D"/>
              </a:solidFill>
              <a:prstDash val="solid"/>
            </a:ln>
          </p:spPr>
        </p:sp>
        <p:sp>
          <p:nvSpPr>
            <p:cNvPr id="24" name="Shape 10">
              <a:extLst>
                <a:ext uri="{FF2B5EF4-FFF2-40B4-BE49-F238E27FC236}">
                  <a16:creationId xmlns:a16="http://schemas.microsoft.com/office/drawing/2014/main" id="{455EA36B-286F-DFDE-FA88-5F3589F39D03}"/>
                </a:ext>
              </a:extLst>
            </p:cNvPr>
            <p:cNvSpPr/>
            <p:nvPr/>
          </p:nvSpPr>
          <p:spPr>
            <a:xfrm>
              <a:off x="10425070" y="1069848"/>
              <a:ext cx="274320" cy="274320"/>
            </a:xfrm>
            <a:prstGeom prst="ellipse">
              <a:avLst/>
            </a:prstGeom>
            <a:solidFill>
              <a:srgbClr val="B04055"/>
            </a:solidFill>
            <a:ln w="12700">
              <a:solidFill>
                <a:srgbClr val="B04055"/>
              </a:solidFill>
              <a:prstDash val="solid"/>
            </a:ln>
          </p:spPr>
        </p:sp>
        <p:sp>
          <p:nvSpPr>
            <p:cNvPr id="25" name="Shape 11">
              <a:extLst>
                <a:ext uri="{FF2B5EF4-FFF2-40B4-BE49-F238E27FC236}">
                  <a16:creationId xmlns:a16="http://schemas.microsoft.com/office/drawing/2014/main" id="{B38316EC-4DF2-9ABE-B295-F77B270637A5}"/>
                </a:ext>
              </a:extLst>
            </p:cNvPr>
            <p:cNvSpPr/>
            <p:nvPr/>
          </p:nvSpPr>
          <p:spPr>
            <a:xfrm>
              <a:off x="10671958" y="1554480"/>
              <a:ext cx="201168" cy="201168"/>
            </a:xfrm>
            <a:prstGeom prst="ellipse">
              <a:avLst/>
            </a:prstGeom>
            <a:solidFill>
              <a:srgbClr val="B04055"/>
            </a:solidFill>
            <a:ln w="12700">
              <a:solidFill>
                <a:srgbClr val="B04055"/>
              </a:solidFill>
              <a:prstDash val="solid"/>
            </a:ln>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507</TotalTime>
  <Words>1344</Words>
  <Application>Microsoft Office PowerPoint</Application>
  <PresentationFormat>Grand écran</PresentationFormat>
  <Paragraphs>167</Paragraphs>
  <Slides>13</Slides>
  <Notes>13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Aptos</vt:lpstr>
      <vt:lpstr>Aptos Display</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Soutenance Bottleneck</dc:title>
  <dc:subject>Soutenance Projet Bottleneck</dc:subject>
  <dc:creator>OpenAI</dc:creator>
  <cp:lastModifiedBy>Yann RES</cp:lastModifiedBy>
  <cp:revision>17</cp:revision>
  <dcterms:created xsi:type="dcterms:W3CDTF">2026-05-18T12:59:51Z</dcterms:created>
  <dcterms:modified xsi:type="dcterms:W3CDTF">2026-05-18T21:31:52Z</dcterms:modified>
</cp:coreProperties>
</file>